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9309" y="256189"/>
            <a:ext cx="11233381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1D8D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D8D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1D8D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D8D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1D8D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1D8D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209995"/>
            <a:ext cx="12192000" cy="648335"/>
          </a:xfrm>
          <a:custGeom>
            <a:avLst/>
            <a:gdLst/>
            <a:ahLst/>
            <a:cxnLst/>
            <a:rect l="l" t="t" r="r" b="b"/>
            <a:pathLst>
              <a:path w="12192000" h="648334">
                <a:moveTo>
                  <a:pt x="12192000" y="0"/>
                </a:moveTo>
                <a:lnTo>
                  <a:pt x="0" y="0"/>
                </a:lnTo>
                <a:lnTo>
                  <a:pt x="0" y="648004"/>
                </a:lnTo>
                <a:lnTo>
                  <a:pt x="12192000" y="648004"/>
                </a:lnTo>
                <a:lnTo>
                  <a:pt x="12192000" y="0"/>
                </a:lnTo>
                <a:close/>
              </a:path>
            </a:pathLst>
          </a:custGeom>
          <a:solidFill>
            <a:srgbClr val="1D8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41202" y="6354000"/>
            <a:ext cx="1008300" cy="3599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7162" y="129844"/>
            <a:ext cx="11057674" cy="1035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1D8D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3053" y="1595966"/>
            <a:ext cx="5605893" cy="2446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D8D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4.png"/><Relationship Id="rId2" Type="http://schemas.openxmlformats.org/officeDocument/2006/relationships/hyperlink" Target="http://dagkrant.kuleuven.be/files/images/8/8885water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4" Type="http://schemas.openxmlformats.org/officeDocument/2006/relationships/hyperlink" Target="http://dagkrant.kuleuven.be/files/images/8/8885water2.jp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1.jpg"/><Relationship Id="rId7" Type="http://schemas.openxmlformats.org/officeDocument/2006/relationships/image" Target="../media/image97.png"/><Relationship Id="rId2" Type="http://schemas.openxmlformats.org/officeDocument/2006/relationships/hyperlink" Target="http://dagkrant.kuleuven.be/files/images/8/8885water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10" Type="http://schemas.openxmlformats.org/officeDocument/2006/relationships/image" Target="../media/image100.jpg"/><Relationship Id="rId4" Type="http://schemas.openxmlformats.org/officeDocument/2006/relationships/hyperlink" Target="http://dagkrant.kuleuven.be/files/images/8/8885water2.jpg" TargetMode="External"/><Relationship Id="rId9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jpg"/><Relationship Id="rId7" Type="http://schemas.openxmlformats.org/officeDocument/2006/relationships/image" Target="../media/image102.jpg"/><Relationship Id="rId2" Type="http://schemas.openxmlformats.org/officeDocument/2006/relationships/hyperlink" Target="http://dagkrant.kuleuven.be/files/images/8/8885water2.jpg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://dagkrant.kuleuven.be/files/images/8/8885water5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g"/><Relationship Id="rId7" Type="http://schemas.openxmlformats.org/officeDocument/2006/relationships/image" Target="../media/image11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7" Type="http://schemas.openxmlformats.org/officeDocument/2006/relationships/image" Target="../media/image1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52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jpg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7" Type="http://schemas.openxmlformats.org/officeDocument/2006/relationships/image" Target="../media/image168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png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g"/><Relationship Id="rId3" Type="http://schemas.openxmlformats.org/officeDocument/2006/relationships/image" Target="../media/image173.jpg"/><Relationship Id="rId7" Type="http://schemas.openxmlformats.org/officeDocument/2006/relationships/image" Target="../media/image177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0.jpg"/><Relationship Id="rId4" Type="http://schemas.openxmlformats.org/officeDocument/2006/relationships/image" Target="../media/image174.png"/><Relationship Id="rId9" Type="http://schemas.openxmlformats.org/officeDocument/2006/relationships/image" Target="../media/image179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g"/><Relationship Id="rId3" Type="http://schemas.openxmlformats.org/officeDocument/2006/relationships/image" Target="../media/image182.jpg"/><Relationship Id="rId7" Type="http://schemas.openxmlformats.org/officeDocument/2006/relationships/image" Target="../media/image186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g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hyperlink" Target="http://www.groenblauwpeil.b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g"/><Relationship Id="rId3" Type="http://schemas.openxmlformats.org/officeDocument/2006/relationships/image" Target="../media/image193.jpg"/><Relationship Id="rId7" Type="http://schemas.openxmlformats.org/officeDocument/2006/relationships/image" Target="../media/image197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jpg"/><Relationship Id="rId5" Type="http://schemas.openxmlformats.org/officeDocument/2006/relationships/image" Target="../media/image195.jpg"/><Relationship Id="rId4" Type="http://schemas.openxmlformats.org/officeDocument/2006/relationships/image" Target="../media/image194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3" Type="http://schemas.openxmlformats.org/officeDocument/2006/relationships/image" Target="../media/image200.jpg"/><Relationship Id="rId7" Type="http://schemas.openxmlformats.org/officeDocument/2006/relationships/image" Target="../media/image204.jpg"/><Relationship Id="rId12" Type="http://schemas.openxmlformats.org/officeDocument/2006/relationships/image" Target="../media/image209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3.jpg"/><Relationship Id="rId11" Type="http://schemas.openxmlformats.org/officeDocument/2006/relationships/image" Target="../media/image208.jpg"/><Relationship Id="rId5" Type="http://schemas.openxmlformats.org/officeDocument/2006/relationships/image" Target="../media/image202.jpg"/><Relationship Id="rId10" Type="http://schemas.openxmlformats.org/officeDocument/2006/relationships/image" Target="../media/image207.jpg"/><Relationship Id="rId4" Type="http://schemas.openxmlformats.org/officeDocument/2006/relationships/image" Target="../media/image201.jpg"/><Relationship Id="rId9" Type="http://schemas.openxmlformats.org/officeDocument/2006/relationships/image" Target="../media/image206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g"/><Relationship Id="rId3" Type="http://schemas.openxmlformats.org/officeDocument/2006/relationships/image" Target="../media/image220.jpg"/><Relationship Id="rId7" Type="http://schemas.openxmlformats.org/officeDocument/2006/relationships/image" Target="../media/image224.jp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g"/><Relationship Id="rId5" Type="http://schemas.openxmlformats.org/officeDocument/2006/relationships/image" Target="../media/image222.jpg"/><Relationship Id="rId4" Type="http://schemas.openxmlformats.org/officeDocument/2006/relationships/image" Target="../media/image221.jpg"/><Relationship Id="rId9" Type="http://schemas.openxmlformats.org/officeDocument/2006/relationships/image" Target="../media/image22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g"/><Relationship Id="rId13" Type="http://schemas.openxmlformats.org/officeDocument/2006/relationships/image" Target="../media/image241.jpg"/><Relationship Id="rId18" Type="http://schemas.openxmlformats.org/officeDocument/2006/relationships/image" Target="../media/image246.jpg"/><Relationship Id="rId3" Type="http://schemas.openxmlformats.org/officeDocument/2006/relationships/image" Target="../media/image231.jpg"/><Relationship Id="rId7" Type="http://schemas.openxmlformats.org/officeDocument/2006/relationships/image" Target="../media/image235.jpg"/><Relationship Id="rId12" Type="http://schemas.openxmlformats.org/officeDocument/2006/relationships/image" Target="../media/image240.jpg"/><Relationship Id="rId17" Type="http://schemas.openxmlformats.org/officeDocument/2006/relationships/image" Target="../media/image245.jpg"/><Relationship Id="rId2" Type="http://schemas.openxmlformats.org/officeDocument/2006/relationships/image" Target="../media/image230.jpg"/><Relationship Id="rId16" Type="http://schemas.openxmlformats.org/officeDocument/2006/relationships/image" Target="../media/image2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g"/><Relationship Id="rId11" Type="http://schemas.openxmlformats.org/officeDocument/2006/relationships/image" Target="../media/image239.jpg"/><Relationship Id="rId5" Type="http://schemas.openxmlformats.org/officeDocument/2006/relationships/image" Target="../media/image233.jpg"/><Relationship Id="rId15" Type="http://schemas.openxmlformats.org/officeDocument/2006/relationships/image" Target="../media/image243.jpg"/><Relationship Id="rId10" Type="http://schemas.openxmlformats.org/officeDocument/2006/relationships/image" Target="../media/image238.jpg"/><Relationship Id="rId4" Type="http://schemas.openxmlformats.org/officeDocument/2006/relationships/image" Target="../media/image232.jpg"/><Relationship Id="rId9" Type="http://schemas.openxmlformats.org/officeDocument/2006/relationships/image" Target="../media/image237.jpg"/><Relationship Id="rId14" Type="http://schemas.openxmlformats.org/officeDocument/2006/relationships/image" Target="../media/image242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5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7" Type="http://schemas.openxmlformats.org/officeDocument/2006/relationships/image" Target="../media/image256.png"/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v.be/" TargetMode="External"/><Relationship Id="rId5" Type="http://schemas.openxmlformats.org/officeDocument/2006/relationships/image" Target="../media/image255.png"/><Relationship Id="rId4" Type="http://schemas.openxmlformats.org/officeDocument/2006/relationships/image" Target="../media/image25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jpg"/><Relationship Id="rId7" Type="http://schemas.openxmlformats.org/officeDocument/2006/relationships/image" Target="../media/image262.pn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1.jpg"/><Relationship Id="rId5" Type="http://schemas.openxmlformats.org/officeDocument/2006/relationships/image" Target="../media/image260.jpg"/><Relationship Id="rId10" Type="http://schemas.openxmlformats.org/officeDocument/2006/relationships/image" Target="../media/image265.jpg"/><Relationship Id="rId4" Type="http://schemas.openxmlformats.org/officeDocument/2006/relationships/image" Target="../media/image259.jpg"/><Relationship Id="rId9" Type="http://schemas.openxmlformats.org/officeDocument/2006/relationships/image" Target="../media/image26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g"/><Relationship Id="rId3" Type="http://schemas.openxmlformats.org/officeDocument/2006/relationships/image" Target="../media/image267.jpg"/><Relationship Id="rId7" Type="http://schemas.openxmlformats.org/officeDocument/2006/relationships/image" Target="../media/image84.jpg"/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jpg"/><Relationship Id="rId5" Type="http://schemas.openxmlformats.org/officeDocument/2006/relationships/image" Target="../media/image268.png"/><Relationship Id="rId4" Type="http://schemas.openxmlformats.org/officeDocument/2006/relationships/image" Target="../media/image225.jpg"/><Relationship Id="rId9" Type="http://schemas.openxmlformats.org/officeDocument/2006/relationships/image" Target="../media/image27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5.jpg"/><Relationship Id="rId4" Type="http://schemas.openxmlformats.org/officeDocument/2006/relationships/image" Target="../media/image27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7.jpg"/><Relationship Id="rId7" Type="http://schemas.openxmlformats.org/officeDocument/2006/relationships/image" Target="../media/image28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hyperlink" Target="http://www.waterfootprint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g"/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waterfootprint.org/time-for-action/what-can-governments-do/#virtual-water-trade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patrick.willems@kuleuven.be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0"/>
              <a:ext cx="12176567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06" y="360000"/>
              <a:ext cx="2014724" cy="7193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6385" y="1042766"/>
            <a:ext cx="7313930" cy="461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95"/>
              </a:spcBef>
            </a:pP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Het</a:t>
            </a:r>
            <a:r>
              <a:rPr sz="11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wordt</a:t>
            </a:r>
            <a:r>
              <a:rPr sz="1100" b="0" spc="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almaar</a:t>
            </a:r>
            <a:r>
              <a:rPr sz="11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duidelijker</a:t>
            </a:r>
            <a:r>
              <a:rPr sz="11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dat</a:t>
            </a:r>
            <a:r>
              <a:rPr sz="1100" b="0" spc="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de</a:t>
            </a:r>
            <a:r>
              <a:rPr sz="1100" b="0" spc="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klimaatverandering</a:t>
            </a:r>
            <a:r>
              <a:rPr sz="11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de</a:t>
            </a:r>
            <a:r>
              <a:rPr sz="1100" b="0" spc="1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maatschappij</a:t>
            </a:r>
            <a:r>
              <a:rPr sz="1100" b="0" spc="-2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op het</a:t>
            </a:r>
            <a:r>
              <a:rPr sz="1100" b="0" spc="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vlak</a:t>
            </a:r>
            <a:r>
              <a:rPr sz="1100" b="0" spc="-1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van</a:t>
            </a:r>
            <a:r>
              <a:rPr sz="1100" b="0" spc="-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waterhuishouding</a:t>
            </a:r>
            <a:r>
              <a:rPr sz="11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hard</a:t>
            </a:r>
            <a:r>
              <a:rPr sz="1100" b="0" spc="2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kan</a:t>
            </a:r>
            <a:r>
              <a:rPr sz="1100" b="0" spc="-1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treffen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en</a:t>
            </a:r>
            <a:r>
              <a:rPr sz="11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ontwrichtend</a:t>
            </a:r>
            <a:r>
              <a:rPr sz="1100" b="0" spc="-3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kan</a:t>
            </a:r>
            <a:r>
              <a:rPr sz="11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zijn</a:t>
            </a:r>
            <a:r>
              <a:rPr sz="1100" b="0" spc="-2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voor</a:t>
            </a:r>
            <a:r>
              <a:rPr sz="11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natuur,</a:t>
            </a:r>
            <a:r>
              <a:rPr sz="1100" b="0" spc="-2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biodiversiteit,</a:t>
            </a:r>
            <a:r>
              <a:rPr sz="11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gezondheid,</a:t>
            </a:r>
            <a:r>
              <a:rPr sz="11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ontwikkeling,</a:t>
            </a:r>
            <a:r>
              <a:rPr sz="11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veiligheid</a:t>
            </a:r>
            <a:r>
              <a:rPr sz="1100" b="0" spc="-4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dirty="0">
                <a:solidFill>
                  <a:srgbClr val="2E4D5D"/>
                </a:solidFill>
                <a:latin typeface="Arial Nova Light"/>
                <a:cs typeface="Arial Nova Light"/>
              </a:rPr>
              <a:t>en</a:t>
            </a:r>
            <a:r>
              <a:rPr sz="1100" b="0" spc="-2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1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zekerheid</a:t>
            </a:r>
            <a:endParaRPr sz="1100">
              <a:latin typeface="Arial Nova Light"/>
              <a:cs typeface="Arial Nova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825" y="1941380"/>
            <a:ext cx="9094470" cy="3601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Droogte-</a:t>
            </a:r>
            <a:r>
              <a:rPr sz="2000" b="0" spc="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en</a:t>
            </a:r>
            <a:r>
              <a:rPr sz="2000" b="0" spc="2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waterschaarsterisico’s:</a:t>
            </a:r>
            <a:endParaRPr sz="2000">
              <a:latin typeface="Arial Nova Light"/>
              <a:cs typeface="Arial Nova Light"/>
            </a:endParaRPr>
          </a:p>
          <a:p>
            <a:pPr marL="240665" indent="-227965">
              <a:lnSpc>
                <a:spcPct val="100000"/>
              </a:lnSpc>
              <a:spcBef>
                <a:spcPts val="1750"/>
              </a:spcBef>
              <a:buFont typeface="Wingdings"/>
              <a:buChar char=""/>
              <a:tabLst>
                <a:tab pos="240665" algn="l"/>
              </a:tabLst>
            </a:pP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Landbouwgewas-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,</a:t>
            </a:r>
            <a:r>
              <a:rPr sz="2000" b="0" spc="5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tuinbouw-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,</a:t>
            </a:r>
            <a:r>
              <a:rPr sz="2000" b="0" spc="1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fruitteelt-opbrengstverliezen</a:t>
            </a:r>
            <a:endParaRPr sz="2000">
              <a:latin typeface="Arial Nova Light"/>
              <a:cs typeface="Arial Nova Light"/>
            </a:endParaRPr>
          </a:p>
          <a:p>
            <a:pPr marL="240665" indent="-227965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40665" algn="l"/>
              </a:tabLst>
            </a:pP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Industrie:</a:t>
            </a:r>
            <a:r>
              <a:rPr sz="2000" b="0" spc="-3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onttrekkings-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,</a:t>
            </a:r>
            <a:r>
              <a:rPr sz="2000" b="0" spc="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lozingsbeperkingen,</a:t>
            </a:r>
            <a:r>
              <a:rPr sz="2000" b="0" spc="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productievermindering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 of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stopzetting</a:t>
            </a:r>
            <a:endParaRPr sz="2000">
              <a:latin typeface="Arial Nova Light"/>
              <a:cs typeface="Arial Nova Light"/>
            </a:endParaRPr>
          </a:p>
          <a:p>
            <a:pPr marL="240665" marR="803910" indent="-228600">
              <a:lnSpc>
                <a:spcPct val="150000"/>
              </a:lnSpc>
              <a:buFont typeface="Wingdings"/>
              <a:buChar char=""/>
              <a:tabLst>
                <a:tab pos="240665" algn="l"/>
              </a:tabLst>
            </a:pP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Ecologie:</a:t>
            </a:r>
            <a:r>
              <a:rPr sz="2000" b="0" spc="-8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droogtegevolgen</a:t>
            </a:r>
            <a:r>
              <a:rPr sz="2000" b="0" spc="-7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voor</a:t>
            </a:r>
            <a:r>
              <a:rPr sz="20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grondwatergebonden</a:t>
            </a:r>
            <a:r>
              <a:rPr sz="20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20" dirty="0">
                <a:solidFill>
                  <a:srgbClr val="2E4D5D"/>
                </a:solidFill>
                <a:latin typeface="Arial Nova Light"/>
                <a:cs typeface="Arial Nova Light"/>
              </a:rPr>
              <a:t>natuur,</a:t>
            </a:r>
            <a:r>
              <a:rPr sz="20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veenkernen,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droogvallende</a:t>
            </a:r>
            <a:r>
              <a:rPr sz="2000" b="0" spc="-7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beken</a:t>
            </a:r>
            <a:r>
              <a:rPr sz="2000" b="0" spc="-6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en</a:t>
            </a:r>
            <a:r>
              <a:rPr sz="20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poelen,</a:t>
            </a:r>
            <a:r>
              <a:rPr sz="2000" b="0" spc="-7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verzilting</a:t>
            </a:r>
            <a:endParaRPr sz="2000">
              <a:latin typeface="Arial Nova Light"/>
              <a:cs typeface="Arial Nova Light"/>
            </a:endParaRPr>
          </a:p>
          <a:p>
            <a:pPr marL="240665" indent="-227965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40665" algn="l"/>
              </a:tabLst>
            </a:pP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Scheepvaart:</a:t>
            </a:r>
            <a:r>
              <a:rPr sz="2000" b="0" spc="-7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schuttingsvertragingen,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 stremmingen,</a:t>
            </a:r>
            <a:r>
              <a:rPr sz="2000" b="0" spc="-5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diepgangbeperkingen</a:t>
            </a:r>
            <a:endParaRPr sz="2000">
              <a:latin typeface="Arial Nova Light"/>
              <a:cs typeface="Arial Nova Light"/>
            </a:endParaRPr>
          </a:p>
          <a:p>
            <a:pPr marL="240665" indent="-227965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40665" algn="l"/>
              </a:tabLst>
            </a:pP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Groene</a:t>
            </a:r>
            <a:r>
              <a:rPr sz="20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energieproductie:</a:t>
            </a:r>
            <a:r>
              <a:rPr sz="2000" b="0" spc="-9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stilleggen</a:t>
            </a:r>
            <a:r>
              <a:rPr sz="20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waterkrachtcentrales</a:t>
            </a:r>
            <a:endParaRPr sz="2000">
              <a:latin typeface="Arial Nova Light"/>
              <a:cs typeface="Arial Nova Light"/>
            </a:endParaRPr>
          </a:p>
          <a:p>
            <a:pPr marL="240665" indent="-227965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40665" algn="l"/>
              </a:tabLst>
            </a:pP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Drinkwatervoorziening:</a:t>
            </a:r>
            <a:r>
              <a:rPr sz="2000" b="0" spc="-7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leveringszekerheidsproblemen,</a:t>
            </a:r>
            <a:r>
              <a:rPr sz="20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te</a:t>
            </a:r>
            <a:r>
              <a:rPr sz="20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hoog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 piekverbruik</a:t>
            </a:r>
            <a:endParaRPr sz="2000">
              <a:latin typeface="Arial Nova Light"/>
              <a:cs typeface="Arial Nova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500779" y="3713276"/>
            <a:ext cx="1094105" cy="2299335"/>
            <a:chOff x="10500779" y="3713276"/>
            <a:chExt cx="1094105" cy="22993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02850" y="3713276"/>
              <a:ext cx="1076907" cy="716572"/>
            </a:xfrm>
            <a:prstGeom prst="rect">
              <a:avLst/>
            </a:prstGeom>
          </p:spPr>
        </p:pic>
        <p:pic>
          <p:nvPicPr>
            <p:cNvPr id="6" name="object 6" descr="A high angle view of a bridge  Description automatically generated with low confidence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0779" y="4473638"/>
              <a:ext cx="1094089" cy="781484"/>
            </a:xfrm>
            <a:prstGeom prst="rect">
              <a:avLst/>
            </a:prstGeom>
          </p:spPr>
        </p:pic>
        <p:pic>
          <p:nvPicPr>
            <p:cNvPr id="7" name="object 7" descr="Waterproductiecentrum Kluizen | De Watergroep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07332" y="5292432"/>
              <a:ext cx="1081887" cy="71995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0779" y="2918409"/>
            <a:ext cx="1076904" cy="74948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499890" y="1349362"/>
            <a:ext cx="1076960" cy="1502410"/>
            <a:chOff x="10499890" y="1349362"/>
            <a:chExt cx="1076960" cy="1502410"/>
          </a:xfrm>
        </p:grpSpPr>
        <p:pic>
          <p:nvPicPr>
            <p:cNvPr id="10" name="object 10" descr="Effectieve verwijdering van 1,4-dioxaan uit industrieel afvalwater met  Advanox - Waterforum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00779" y="2101875"/>
              <a:ext cx="1068412" cy="749485"/>
            </a:xfrm>
            <a:prstGeom prst="rect">
              <a:avLst/>
            </a:prstGeom>
          </p:spPr>
        </p:pic>
        <p:pic>
          <p:nvPicPr>
            <p:cNvPr id="11" name="object 11" descr="Zorgt droogte voor duurdere groenten? “Minder aanbod betekent hogere  prijzen” | Binnenland | hln.be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99890" y="1349362"/>
              <a:ext cx="1076820" cy="716572"/>
            </a:xfrm>
            <a:prstGeom prst="rect">
              <a:avLst/>
            </a:prstGeom>
          </p:spPr>
        </p:pic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836386" y="272530"/>
            <a:ext cx="9176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Socio-</a:t>
            </a:r>
            <a:r>
              <a:rPr sz="3600" dirty="0"/>
              <a:t>economische</a:t>
            </a:r>
            <a:r>
              <a:rPr sz="3600" spc="-55" dirty="0"/>
              <a:t> </a:t>
            </a:r>
            <a:r>
              <a:rPr sz="3600" dirty="0"/>
              <a:t>en</a:t>
            </a:r>
            <a:r>
              <a:rPr sz="3600" spc="-15" dirty="0"/>
              <a:t> </a:t>
            </a:r>
            <a:r>
              <a:rPr sz="3600" dirty="0"/>
              <a:t>ecologische</a:t>
            </a:r>
            <a:r>
              <a:rPr sz="3600" spc="-50" dirty="0"/>
              <a:t> </a:t>
            </a:r>
            <a:r>
              <a:rPr sz="3600" spc="-10" dirty="0"/>
              <a:t>gevolgen</a:t>
            </a:r>
            <a:endParaRPr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1785"/>
            <a:ext cx="12192000" cy="6346825"/>
            <a:chOff x="0" y="511785"/>
            <a:chExt cx="12192000" cy="6346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844" y="3433572"/>
              <a:ext cx="4006595" cy="27386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844" y="3510203"/>
              <a:ext cx="3798845" cy="25309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8444" y="3484803"/>
              <a:ext cx="3850004" cy="2581910"/>
            </a:xfrm>
            <a:custGeom>
              <a:avLst/>
              <a:gdLst/>
              <a:ahLst/>
              <a:cxnLst/>
              <a:rect l="l" t="t" r="r" b="b"/>
              <a:pathLst>
                <a:path w="3850004" h="2581910">
                  <a:moveTo>
                    <a:pt x="0" y="0"/>
                  </a:moveTo>
                  <a:lnTo>
                    <a:pt x="3849649" y="0"/>
                  </a:lnTo>
                  <a:lnTo>
                    <a:pt x="3849649" y="2581783"/>
                  </a:lnTo>
                  <a:lnTo>
                    <a:pt x="0" y="2581783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1376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4194" y="1578905"/>
              <a:ext cx="2832404" cy="21634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85144" y="1559852"/>
              <a:ext cx="2870835" cy="2201545"/>
            </a:xfrm>
            <a:custGeom>
              <a:avLst/>
              <a:gdLst/>
              <a:ahLst/>
              <a:cxnLst/>
              <a:rect l="l" t="t" r="r" b="b"/>
              <a:pathLst>
                <a:path w="2870834" h="2201545">
                  <a:moveTo>
                    <a:pt x="0" y="0"/>
                  </a:moveTo>
                  <a:lnTo>
                    <a:pt x="2870504" y="0"/>
                  </a:lnTo>
                  <a:lnTo>
                    <a:pt x="2870504" y="2201506"/>
                  </a:lnTo>
                  <a:lnTo>
                    <a:pt x="0" y="220150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1376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Permalink voor ingesloten afbeeldin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2407" y="1365605"/>
              <a:ext cx="3556169" cy="23579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3344" y="1346555"/>
              <a:ext cx="3594735" cy="2396490"/>
            </a:xfrm>
            <a:custGeom>
              <a:avLst/>
              <a:gdLst/>
              <a:ahLst/>
              <a:cxnLst/>
              <a:rect l="l" t="t" r="r" b="b"/>
              <a:pathLst>
                <a:path w="3594735" h="2396490">
                  <a:moveTo>
                    <a:pt x="0" y="0"/>
                  </a:moveTo>
                  <a:lnTo>
                    <a:pt x="3594277" y="0"/>
                  </a:lnTo>
                  <a:lnTo>
                    <a:pt x="3594277" y="2396007"/>
                  </a:lnTo>
                  <a:lnTo>
                    <a:pt x="0" y="239600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1376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22212" y="3178902"/>
              <a:ext cx="4054397" cy="2702931"/>
            </a:xfrm>
            <a:prstGeom prst="rect">
              <a:avLst/>
            </a:prstGeom>
          </p:spPr>
        </p:pic>
        <p:pic>
          <p:nvPicPr>
            <p:cNvPr id="11" name="object 11" descr="Veel wateroverlast na onweersbui met hagelbollen als dikke stenen |  Nieuwsblad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7799" y="4434333"/>
              <a:ext cx="2832404" cy="1593226"/>
            </a:xfrm>
            <a:prstGeom prst="rect">
              <a:avLst/>
            </a:prstGeom>
          </p:spPr>
        </p:pic>
        <p:pic>
          <p:nvPicPr>
            <p:cNvPr id="12" name="object 12" descr="Antwerpen getroffen door wateroverlast ...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5052" y="511785"/>
              <a:ext cx="3803107" cy="2848646"/>
            </a:xfrm>
            <a:prstGeom prst="rect">
              <a:avLst/>
            </a:prstGeom>
          </p:spPr>
        </p:pic>
      </p:grp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8344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Bij</a:t>
            </a:r>
            <a:r>
              <a:rPr sz="3200" spc="-35" dirty="0"/>
              <a:t> </a:t>
            </a:r>
            <a:r>
              <a:rPr sz="3200" dirty="0"/>
              <a:t>elke</a:t>
            </a:r>
            <a:r>
              <a:rPr sz="3200" spc="-55" dirty="0"/>
              <a:t> </a:t>
            </a:r>
            <a:r>
              <a:rPr sz="3200" dirty="0"/>
              <a:t>hevige</a:t>
            </a:r>
            <a:r>
              <a:rPr sz="3200" spc="-50" dirty="0"/>
              <a:t> </a:t>
            </a:r>
            <a:r>
              <a:rPr sz="3200" dirty="0"/>
              <a:t>onweersbui</a:t>
            </a:r>
            <a:r>
              <a:rPr sz="3200" spc="-65" dirty="0"/>
              <a:t> </a:t>
            </a:r>
            <a:r>
              <a:rPr sz="3200" spc="-50" dirty="0"/>
              <a:t>…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522234" y="2353548"/>
            <a:ext cx="44005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Het</a:t>
            </a:r>
            <a:r>
              <a:rPr sz="3200" spc="-45" dirty="0"/>
              <a:t> </a:t>
            </a:r>
            <a:r>
              <a:rPr sz="3200" dirty="0"/>
              <a:t>klimaat</a:t>
            </a:r>
            <a:r>
              <a:rPr sz="3200" spc="-50" dirty="0"/>
              <a:t> </a:t>
            </a:r>
            <a:r>
              <a:rPr sz="3200" dirty="0"/>
              <a:t>verandert</a:t>
            </a:r>
            <a:r>
              <a:rPr sz="3200" spc="-65" dirty="0"/>
              <a:t> </a:t>
            </a:r>
            <a:r>
              <a:rPr sz="3200" spc="-50" dirty="0"/>
              <a:t>…</a:t>
            </a:r>
            <a:endParaRPr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Het</a:t>
            </a:r>
            <a:r>
              <a:rPr sz="3200" spc="-45" dirty="0"/>
              <a:t> </a:t>
            </a:r>
            <a:r>
              <a:rPr sz="3200" dirty="0"/>
              <a:t>klimaat</a:t>
            </a:r>
            <a:r>
              <a:rPr sz="3200" spc="-50" dirty="0"/>
              <a:t> </a:t>
            </a:r>
            <a:r>
              <a:rPr sz="3200" dirty="0"/>
              <a:t>verandert</a:t>
            </a:r>
            <a:r>
              <a:rPr sz="3200" spc="-65" dirty="0"/>
              <a:t> </a:t>
            </a:r>
            <a:r>
              <a:rPr sz="3200" spc="-50" dirty="0"/>
              <a:t>…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48173" y="1065359"/>
            <a:ext cx="32543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2E4D5D"/>
                </a:solidFill>
                <a:latin typeface="Arial"/>
                <a:cs typeface="Arial"/>
              </a:rPr>
              <a:t>Temperatuurstijging</a:t>
            </a:r>
            <a:r>
              <a:rPr sz="1500" spc="-7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Ukkel</a:t>
            </a:r>
            <a:r>
              <a:rPr sz="15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sinds</a:t>
            </a:r>
            <a:r>
              <a:rPr sz="15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E4D5D"/>
                </a:solidFill>
                <a:latin typeface="Arial"/>
                <a:cs typeface="Arial"/>
              </a:rPr>
              <a:t>1830: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063" y="1720444"/>
            <a:ext cx="9462959" cy="40185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48173" y="6460265"/>
            <a:ext cx="19653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VMM</a:t>
            </a:r>
            <a:r>
              <a:rPr sz="10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o.b.v.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waarnemingen</a:t>
            </a:r>
            <a:r>
              <a:rPr sz="1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KMI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http://www.museumkennis.nl/sites/nnm.dossiers/contents/i000186/aarde_circb_4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4571" y="1688914"/>
            <a:ext cx="4177002" cy="3322636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34724" y="336605"/>
            <a:ext cx="95548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Klimaatverandering</a:t>
            </a:r>
            <a:r>
              <a:rPr sz="3200" spc="-80" dirty="0"/>
              <a:t> </a:t>
            </a:r>
            <a:r>
              <a:rPr sz="3200" spc="-10" dirty="0"/>
              <a:t>–</a:t>
            </a:r>
            <a:r>
              <a:rPr sz="3200" dirty="0"/>
              <a:t>&gt;</a:t>
            </a:r>
            <a:r>
              <a:rPr sz="3200" spc="-70" dirty="0"/>
              <a:t> </a:t>
            </a:r>
            <a:r>
              <a:rPr sz="3200" dirty="0"/>
              <a:t>meer</a:t>
            </a:r>
            <a:r>
              <a:rPr sz="3200" spc="-80" dirty="0"/>
              <a:t> </a:t>
            </a:r>
            <a:r>
              <a:rPr sz="3200" dirty="0"/>
              <a:t>hydrologische</a:t>
            </a:r>
            <a:r>
              <a:rPr sz="3200" spc="-100" dirty="0"/>
              <a:t> </a:t>
            </a:r>
            <a:r>
              <a:rPr sz="3200" spc="-10" dirty="0"/>
              <a:t>extremen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96444" y="1127285"/>
            <a:ext cx="32543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2E4D5D"/>
                </a:solidFill>
                <a:latin typeface="Arial"/>
                <a:cs typeface="Arial"/>
              </a:rPr>
              <a:t>Temperatuurstijging</a:t>
            </a:r>
            <a:r>
              <a:rPr sz="1500" spc="-7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Ukkel</a:t>
            </a:r>
            <a:r>
              <a:rPr sz="15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sinds</a:t>
            </a:r>
            <a:r>
              <a:rPr sz="15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E4D5D"/>
                </a:solidFill>
                <a:latin typeface="Arial"/>
                <a:cs typeface="Arial"/>
              </a:rPr>
              <a:t>1830: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89202" y="1130245"/>
            <a:ext cx="6137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-&gt;</a:t>
            </a:r>
            <a:r>
              <a:rPr sz="14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E4D5D"/>
                </a:solidFill>
                <a:latin typeface="Arial"/>
                <a:cs typeface="Arial"/>
              </a:rPr>
              <a:t>Toename</a:t>
            </a:r>
            <a:r>
              <a:rPr sz="14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van</a:t>
            </a:r>
            <a:r>
              <a:rPr sz="1400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de</a:t>
            </a:r>
            <a:r>
              <a:rPr sz="14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verzadigingsconcentratie</a:t>
            </a:r>
            <a:r>
              <a:rPr sz="14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van</a:t>
            </a:r>
            <a:r>
              <a:rPr sz="1400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waterdamp</a:t>
            </a:r>
            <a:r>
              <a:rPr sz="14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4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de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 atmosfeer: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930" y="1434782"/>
            <a:ext cx="3545865" cy="11523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0341" y="3054525"/>
            <a:ext cx="6358890" cy="920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+</a:t>
            </a:r>
            <a:r>
              <a:rPr sz="14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wijzigende</a:t>
            </a:r>
            <a:r>
              <a:rPr sz="1400" spc="-5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atmosferische</a:t>
            </a:r>
            <a:r>
              <a:rPr sz="1400" spc="-7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circulatie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400" spc="-25" dirty="0">
                <a:solidFill>
                  <a:srgbClr val="2E4D5D"/>
                </a:solidFill>
                <a:latin typeface="Arial"/>
                <a:cs typeface="Arial"/>
              </a:rPr>
              <a:t>Toenemende</a:t>
            </a:r>
            <a:r>
              <a:rPr sz="14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persistentie</a:t>
            </a:r>
            <a:r>
              <a:rPr sz="14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door</a:t>
            </a:r>
            <a:r>
              <a:rPr sz="14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verminderde</a:t>
            </a:r>
            <a:r>
              <a:rPr sz="14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temperatuursgradiënt</a:t>
            </a:r>
            <a:r>
              <a:rPr sz="14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met</a:t>
            </a:r>
            <a:r>
              <a:rPr sz="14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noordpool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-&gt;</a:t>
            </a:r>
            <a:r>
              <a:rPr sz="14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E4D5D"/>
                </a:solidFill>
                <a:latin typeface="Arial"/>
                <a:cs typeface="Arial"/>
              </a:rPr>
              <a:t>Vaker</a:t>
            </a:r>
            <a:r>
              <a:rPr sz="14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blokkade</a:t>
            </a:r>
            <a:r>
              <a:rPr sz="14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van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het</a:t>
            </a:r>
            <a:r>
              <a:rPr sz="14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E4D5D"/>
                </a:solidFill>
                <a:latin typeface="Arial"/>
                <a:cs typeface="Arial"/>
              </a:rPr>
              <a:t>weer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395" y="4203026"/>
            <a:ext cx="3397387" cy="20068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2407" y="3829646"/>
            <a:ext cx="2953935" cy="236905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3977" y="1480841"/>
            <a:ext cx="1309123" cy="16333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0961" y="974600"/>
            <a:ext cx="10792460" cy="1227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RCP-SSP</a:t>
            </a:r>
            <a:r>
              <a:rPr sz="2000" b="0" spc="-8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klimaatscenario’s</a:t>
            </a:r>
            <a:r>
              <a:rPr sz="2000" b="0" spc="-5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(IPCC</a:t>
            </a:r>
            <a:r>
              <a:rPr sz="2000" b="0" spc="-6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20" dirty="0">
                <a:solidFill>
                  <a:srgbClr val="2E4D5D"/>
                </a:solidFill>
                <a:latin typeface="Arial Nova Light"/>
                <a:cs typeface="Arial Nova Light"/>
              </a:rPr>
              <a:t>AR6)</a:t>
            </a:r>
            <a:endParaRPr sz="2000">
              <a:latin typeface="Arial Nova Light"/>
              <a:cs typeface="Arial Nova Light"/>
            </a:endParaRPr>
          </a:p>
          <a:p>
            <a:pPr marL="4928870" marR="5080">
              <a:lnSpc>
                <a:spcPct val="150000"/>
              </a:lnSpc>
              <a:spcBef>
                <a:spcPts val="2014"/>
              </a:spcBef>
            </a:pPr>
            <a:r>
              <a:rPr sz="1400" b="0" dirty="0">
                <a:solidFill>
                  <a:srgbClr val="2E4D5D"/>
                </a:solidFill>
                <a:latin typeface="Arial Nova Light"/>
                <a:cs typeface="Arial Nova Light"/>
              </a:rPr>
              <a:t>Cumulatief</a:t>
            </a:r>
            <a:r>
              <a:rPr sz="1400" b="0" spc="-6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400" b="0" dirty="0">
                <a:solidFill>
                  <a:srgbClr val="2E4D5D"/>
                </a:solidFill>
                <a:latin typeface="Arial Nova Light"/>
                <a:cs typeface="Arial Nova Light"/>
              </a:rPr>
              <a:t>doorlopend</a:t>
            </a:r>
            <a:r>
              <a:rPr sz="1400" b="0" spc="-7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400" b="0" dirty="0">
                <a:solidFill>
                  <a:srgbClr val="2E4D5D"/>
                </a:solidFill>
                <a:latin typeface="Arial Nova Light"/>
                <a:cs typeface="Arial Nova Light"/>
              </a:rPr>
              <a:t>neerslagtekort</a:t>
            </a:r>
            <a:r>
              <a:rPr sz="14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400" b="0" dirty="0">
                <a:solidFill>
                  <a:srgbClr val="2E4D5D"/>
                </a:solidFill>
                <a:latin typeface="Arial Nova Light"/>
                <a:cs typeface="Arial Nova Light"/>
              </a:rPr>
              <a:t>(invloed</a:t>
            </a:r>
            <a:r>
              <a:rPr sz="1400" b="0" spc="-7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400" b="0" dirty="0">
                <a:solidFill>
                  <a:srgbClr val="2E4D5D"/>
                </a:solidFill>
                <a:latin typeface="Arial Nova Light"/>
                <a:cs typeface="Arial Nova Light"/>
              </a:rPr>
              <a:t>neerslag</a:t>
            </a:r>
            <a:r>
              <a:rPr sz="14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400" b="0" dirty="0">
                <a:solidFill>
                  <a:srgbClr val="2E4D5D"/>
                </a:solidFill>
                <a:latin typeface="Arial Nova Light"/>
                <a:cs typeface="Arial Nova Light"/>
              </a:rPr>
              <a:t>en</a:t>
            </a:r>
            <a:r>
              <a:rPr sz="1400" b="0" spc="-5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4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evapotranspiratie) gedurende </a:t>
            </a:r>
            <a:r>
              <a:rPr sz="1400" b="0" dirty="0">
                <a:solidFill>
                  <a:srgbClr val="2E4D5D"/>
                </a:solidFill>
                <a:latin typeface="Arial Nova Light"/>
                <a:cs typeface="Arial Nova Light"/>
              </a:rPr>
              <a:t>juni-juli-</a:t>
            </a:r>
            <a:r>
              <a:rPr sz="14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augustus</a:t>
            </a:r>
            <a:r>
              <a:rPr sz="1400" b="0" spc="-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400" b="0" dirty="0">
                <a:solidFill>
                  <a:srgbClr val="2E4D5D"/>
                </a:solidFill>
                <a:latin typeface="Arial Nova Light"/>
                <a:cs typeface="Arial Nova Light"/>
              </a:rPr>
              <a:t>te</a:t>
            </a:r>
            <a:r>
              <a:rPr sz="1400" b="0" spc="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4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Ukkel:</a:t>
            </a:r>
            <a:endParaRPr sz="1400">
              <a:latin typeface="Arial Nova Light"/>
              <a:cs typeface="Arial Nova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57470" y="4845400"/>
            <a:ext cx="17748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E4D5D"/>
                </a:solidFill>
                <a:latin typeface="Arial Nova Light"/>
                <a:cs typeface="Arial Nova Light"/>
              </a:rPr>
              <a:t>Analyse</a:t>
            </a:r>
            <a:r>
              <a:rPr sz="800" b="0" spc="-1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800" b="0" dirty="0">
                <a:solidFill>
                  <a:srgbClr val="2E4D5D"/>
                </a:solidFill>
                <a:latin typeface="Arial Nova Light"/>
                <a:cs typeface="Arial Nova Light"/>
              </a:rPr>
              <a:t>KU</a:t>
            </a:r>
            <a:r>
              <a:rPr sz="8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800" b="0" dirty="0">
                <a:solidFill>
                  <a:srgbClr val="2E4D5D"/>
                </a:solidFill>
                <a:latin typeface="Arial Nova Light"/>
                <a:cs typeface="Arial Nova Light"/>
              </a:rPr>
              <a:t>Leuven</a:t>
            </a:r>
            <a:r>
              <a:rPr sz="8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800" b="0" dirty="0">
                <a:solidFill>
                  <a:srgbClr val="2E4D5D"/>
                </a:solidFill>
                <a:latin typeface="Arial Nova Light"/>
                <a:cs typeface="Arial Nova Light"/>
              </a:rPr>
              <a:t>o.b.v.</a:t>
            </a:r>
            <a:r>
              <a:rPr sz="800" b="0" spc="-3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800" b="0" dirty="0">
                <a:solidFill>
                  <a:srgbClr val="2E4D5D"/>
                </a:solidFill>
                <a:latin typeface="Arial Nova Light"/>
                <a:cs typeface="Arial Nova Light"/>
              </a:rPr>
              <a:t>metingen</a:t>
            </a:r>
            <a:r>
              <a:rPr sz="800" b="0" spc="-1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8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KMI</a:t>
            </a:r>
            <a:endParaRPr sz="800">
              <a:latin typeface="Arial Nova Light"/>
              <a:cs typeface="Arial Nova Light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20961" y="278812"/>
            <a:ext cx="365950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/>
              <a:t>Toekomstprognoses</a:t>
            </a:r>
            <a:endParaRPr sz="3200"/>
          </a:p>
        </p:txBody>
      </p:sp>
      <p:grpSp>
        <p:nvGrpSpPr>
          <p:cNvPr id="5" name="object 5"/>
          <p:cNvGrpSpPr/>
          <p:nvPr/>
        </p:nvGrpSpPr>
        <p:grpSpPr>
          <a:xfrm>
            <a:off x="499524" y="1439884"/>
            <a:ext cx="11663680" cy="3990340"/>
            <a:chOff x="499524" y="1439884"/>
            <a:chExt cx="11663680" cy="39903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524" y="1439884"/>
              <a:ext cx="4407872" cy="24864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1136" y="2323668"/>
              <a:ext cx="7261475" cy="31062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1579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105"/>
              </a:spcBef>
            </a:pPr>
            <a:r>
              <a:rPr sz="3200" spc="-30" dirty="0"/>
              <a:t>Toenemende</a:t>
            </a:r>
            <a:r>
              <a:rPr sz="3200" spc="-130" dirty="0"/>
              <a:t> </a:t>
            </a:r>
            <a:r>
              <a:rPr sz="3200" dirty="0"/>
              <a:t>intensiteit</a:t>
            </a:r>
            <a:r>
              <a:rPr sz="3200" spc="-114" dirty="0"/>
              <a:t> </a:t>
            </a:r>
            <a:r>
              <a:rPr sz="3200" spc="-10" dirty="0"/>
              <a:t>piekregens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443894" y="1934113"/>
            <a:ext cx="6499225" cy="4034154"/>
            <a:chOff x="2443894" y="1934113"/>
            <a:chExt cx="6499225" cy="40341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3894" y="1934113"/>
              <a:ext cx="6499230" cy="40340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08393" y="2121015"/>
              <a:ext cx="3175000" cy="2230120"/>
            </a:xfrm>
            <a:custGeom>
              <a:avLst/>
              <a:gdLst/>
              <a:ahLst/>
              <a:cxnLst/>
              <a:rect l="l" t="t" r="r" b="b"/>
              <a:pathLst>
                <a:path w="3175000" h="2230120">
                  <a:moveTo>
                    <a:pt x="0" y="2229497"/>
                  </a:moveTo>
                  <a:lnTo>
                    <a:pt x="3174707" y="0"/>
                  </a:lnTo>
                </a:path>
              </a:pathLst>
            </a:custGeom>
            <a:ln w="63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22724" y="2021522"/>
              <a:ext cx="2093595" cy="2019935"/>
            </a:xfrm>
            <a:custGeom>
              <a:avLst/>
              <a:gdLst/>
              <a:ahLst/>
              <a:cxnLst/>
              <a:rect l="l" t="t" r="r" b="b"/>
              <a:pathLst>
                <a:path w="2093595" h="2019935">
                  <a:moveTo>
                    <a:pt x="16881" y="2000387"/>
                  </a:moveTo>
                  <a:lnTo>
                    <a:pt x="8330" y="1988642"/>
                  </a:lnTo>
                  <a:lnTo>
                    <a:pt x="2723" y="1974339"/>
                  </a:lnTo>
                  <a:lnTo>
                    <a:pt x="0" y="1957558"/>
                  </a:lnTo>
                  <a:lnTo>
                    <a:pt x="103" y="1938381"/>
                  </a:lnTo>
                  <a:lnTo>
                    <a:pt x="8556" y="1893167"/>
                  </a:lnTo>
                  <a:lnTo>
                    <a:pt x="27616" y="1839355"/>
                  </a:lnTo>
                  <a:lnTo>
                    <a:pt x="56818" y="1777599"/>
                  </a:lnTo>
                  <a:lnTo>
                    <a:pt x="75077" y="1743947"/>
                  </a:lnTo>
                  <a:lnTo>
                    <a:pt x="95697" y="1708555"/>
                  </a:lnTo>
                  <a:lnTo>
                    <a:pt x="118620" y="1671505"/>
                  </a:lnTo>
                  <a:lnTo>
                    <a:pt x="143787" y="1632879"/>
                  </a:lnTo>
                  <a:lnTo>
                    <a:pt x="171141" y="1592758"/>
                  </a:lnTo>
                  <a:lnTo>
                    <a:pt x="200623" y="1551225"/>
                  </a:lnTo>
                  <a:lnTo>
                    <a:pt x="232175" y="1508363"/>
                  </a:lnTo>
                  <a:lnTo>
                    <a:pt x="265739" y="1464251"/>
                  </a:lnTo>
                  <a:lnTo>
                    <a:pt x="301257" y="1418974"/>
                  </a:lnTo>
                  <a:lnTo>
                    <a:pt x="338670" y="1372612"/>
                  </a:lnTo>
                  <a:lnTo>
                    <a:pt x="377921" y="1325247"/>
                  </a:lnTo>
                  <a:lnTo>
                    <a:pt x="418951" y="1276962"/>
                  </a:lnTo>
                  <a:lnTo>
                    <a:pt x="461702" y="1227839"/>
                  </a:lnTo>
                  <a:lnTo>
                    <a:pt x="506116" y="1177959"/>
                  </a:lnTo>
                  <a:lnTo>
                    <a:pt x="552135" y="1127404"/>
                  </a:lnTo>
                  <a:lnTo>
                    <a:pt x="599700" y="1076257"/>
                  </a:lnTo>
                  <a:lnTo>
                    <a:pt x="648754" y="1024599"/>
                  </a:lnTo>
                  <a:lnTo>
                    <a:pt x="699237" y="972512"/>
                  </a:lnTo>
                  <a:lnTo>
                    <a:pt x="751093" y="920078"/>
                  </a:lnTo>
                  <a:lnTo>
                    <a:pt x="804262" y="867380"/>
                  </a:lnTo>
                  <a:lnTo>
                    <a:pt x="858688" y="814499"/>
                  </a:lnTo>
                  <a:lnTo>
                    <a:pt x="913632" y="762159"/>
                  </a:lnTo>
                  <a:lnTo>
                    <a:pt x="968346" y="711066"/>
                  </a:lnTo>
                  <a:lnTo>
                    <a:pt x="1022744" y="661276"/>
                  </a:lnTo>
                  <a:lnTo>
                    <a:pt x="1076743" y="612844"/>
                  </a:lnTo>
                  <a:lnTo>
                    <a:pt x="1130258" y="565824"/>
                  </a:lnTo>
                  <a:lnTo>
                    <a:pt x="1183205" y="520272"/>
                  </a:lnTo>
                  <a:lnTo>
                    <a:pt x="1235500" y="476242"/>
                  </a:lnTo>
                  <a:lnTo>
                    <a:pt x="1287060" y="433790"/>
                  </a:lnTo>
                  <a:lnTo>
                    <a:pt x="1337798" y="392969"/>
                  </a:lnTo>
                  <a:lnTo>
                    <a:pt x="1387633" y="353837"/>
                  </a:lnTo>
                  <a:lnTo>
                    <a:pt x="1436479" y="316446"/>
                  </a:lnTo>
                  <a:lnTo>
                    <a:pt x="1484252" y="280853"/>
                  </a:lnTo>
                  <a:lnTo>
                    <a:pt x="1530869" y="247112"/>
                  </a:lnTo>
                  <a:lnTo>
                    <a:pt x="1576244" y="215278"/>
                  </a:lnTo>
                  <a:lnTo>
                    <a:pt x="1620295" y="185406"/>
                  </a:lnTo>
                  <a:lnTo>
                    <a:pt x="1662936" y="157551"/>
                  </a:lnTo>
                  <a:lnTo>
                    <a:pt x="1704084" y="131769"/>
                  </a:lnTo>
                  <a:lnTo>
                    <a:pt x="1743654" y="108113"/>
                  </a:lnTo>
                  <a:lnTo>
                    <a:pt x="1781562" y="86640"/>
                  </a:lnTo>
                  <a:lnTo>
                    <a:pt x="1817725" y="67403"/>
                  </a:lnTo>
                  <a:lnTo>
                    <a:pt x="1852058" y="50458"/>
                  </a:lnTo>
                  <a:lnTo>
                    <a:pt x="1914896" y="23665"/>
                  </a:lnTo>
                  <a:lnTo>
                    <a:pt x="1969406" y="6699"/>
                  </a:lnTo>
                  <a:lnTo>
                    <a:pt x="2014912" y="0"/>
                  </a:lnTo>
                  <a:lnTo>
                    <a:pt x="2034079" y="637"/>
                  </a:lnTo>
                  <a:lnTo>
                    <a:pt x="2076224" y="19161"/>
                  </a:lnTo>
                  <a:lnTo>
                    <a:pt x="2093105" y="61990"/>
                  </a:lnTo>
                  <a:lnTo>
                    <a:pt x="2093002" y="81167"/>
                  </a:lnTo>
                  <a:lnTo>
                    <a:pt x="2084549" y="126380"/>
                  </a:lnTo>
                  <a:lnTo>
                    <a:pt x="2065489" y="180193"/>
                  </a:lnTo>
                  <a:lnTo>
                    <a:pt x="2036287" y="241949"/>
                  </a:lnTo>
                  <a:lnTo>
                    <a:pt x="2018028" y="275601"/>
                  </a:lnTo>
                  <a:lnTo>
                    <a:pt x="1997408" y="310993"/>
                  </a:lnTo>
                  <a:lnTo>
                    <a:pt x="1974485" y="348043"/>
                  </a:lnTo>
                  <a:lnTo>
                    <a:pt x="1949318" y="386669"/>
                  </a:lnTo>
                  <a:lnTo>
                    <a:pt x="1921964" y="426790"/>
                  </a:lnTo>
                  <a:lnTo>
                    <a:pt x="1892482" y="468322"/>
                  </a:lnTo>
                  <a:lnTo>
                    <a:pt x="1860930" y="511185"/>
                  </a:lnTo>
                  <a:lnTo>
                    <a:pt x="1827366" y="555296"/>
                  </a:lnTo>
                  <a:lnTo>
                    <a:pt x="1791848" y="600574"/>
                  </a:lnTo>
                  <a:lnTo>
                    <a:pt x="1754434" y="646936"/>
                  </a:lnTo>
                  <a:lnTo>
                    <a:pt x="1715184" y="694300"/>
                  </a:lnTo>
                  <a:lnTo>
                    <a:pt x="1674154" y="742585"/>
                  </a:lnTo>
                  <a:lnTo>
                    <a:pt x="1631403" y="791709"/>
                  </a:lnTo>
                  <a:lnTo>
                    <a:pt x="1586989" y="841589"/>
                  </a:lnTo>
                  <a:lnTo>
                    <a:pt x="1540970" y="892143"/>
                  </a:lnTo>
                  <a:lnTo>
                    <a:pt x="1493405" y="943291"/>
                  </a:lnTo>
                  <a:lnTo>
                    <a:pt x="1444351" y="994949"/>
                  </a:lnTo>
                  <a:lnTo>
                    <a:pt x="1393868" y="1047036"/>
                  </a:lnTo>
                  <a:lnTo>
                    <a:pt x="1342012" y="1099469"/>
                  </a:lnTo>
                  <a:lnTo>
                    <a:pt x="1288842" y="1152168"/>
                  </a:lnTo>
                  <a:lnTo>
                    <a:pt x="1234417" y="1205049"/>
                  </a:lnTo>
                  <a:lnTo>
                    <a:pt x="1179472" y="1257389"/>
                  </a:lnTo>
                  <a:lnTo>
                    <a:pt x="1124759" y="1308481"/>
                  </a:lnTo>
                  <a:lnTo>
                    <a:pt x="1070361" y="1358271"/>
                  </a:lnTo>
                  <a:lnTo>
                    <a:pt x="1016362" y="1406704"/>
                  </a:lnTo>
                  <a:lnTo>
                    <a:pt x="962847" y="1453723"/>
                  </a:lnTo>
                  <a:lnTo>
                    <a:pt x="909900" y="1499276"/>
                  </a:lnTo>
                  <a:lnTo>
                    <a:pt x="857604" y="1543306"/>
                  </a:lnTo>
                  <a:lnTo>
                    <a:pt x="806045" y="1585758"/>
                  </a:lnTo>
                  <a:lnTo>
                    <a:pt x="755306" y="1626578"/>
                  </a:lnTo>
                  <a:lnTo>
                    <a:pt x="705472" y="1665711"/>
                  </a:lnTo>
                  <a:lnTo>
                    <a:pt x="656626" y="1703102"/>
                  </a:lnTo>
                  <a:lnTo>
                    <a:pt x="608853" y="1738695"/>
                  </a:lnTo>
                  <a:lnTo>
                    <a:pt x="562236" y="1772436"/>
                  </a:lnTo>
                  <a:lnTo>
                    <a:pt x="516861" y="1804270"/>
                  </a:lnTo>
                  <a:lnTo>
                    <a:pt x="472810" y="1834142"/>
                  </a:lnTo>
                  <a:lnTo>
                    <a:pt x="430169" y="1861996"/>
                  </a:lnTo>
                  <a:lnTo>
                    <a:pt x="389021" y="1887779"/>
                  </a:lnTo>
                  <a:lnTo>
                    <a:pt x="349451" y="1911435"/>
                  </a:lnTo>
                  <a:lnTo>
                    <a:pt x="311543" y="1932908"/>
                  </a:lnTo>
                  <a:lnTo>
                    <a:pt x="275380" y="1952145"/>
                  </a:lnTo>
                  <a:lnTo>
                    <a:pt x="241047" y="1969089"/>
                  </a:lnTo>
                  <a:lnTo>
                    <a:pt x="178208" y="1995883"/>
                  </a:lnTo>
                  <a:lnTo>
                    <a:pt x="123699" y="2012849"/>
                  </a:lnTo>
                  <a:lnTo>
                    <a:pt x="78193" y="2019548"/>
                  </a:lnTo>
                  <a:lnTo>
                    <a:pt x="59026" y="2018910"/>
                  </a:lnTo>
                  <a:lnTo>
                    <a:pt x="42362" y="2015541"/>
                  </a:lnTo>
                  <a:lnTo>
                    <a:pt x="28286" y="2009384"/>
                  </a:lnTo>
                  <a:lnTo>
                    <a:pt x="16881" y="2000387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2129" y="1237646"/>
            <a:ext cx="7287259" cy="206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172B52"/>
                </a:solidFill>
                <a:latin typeface="Arial"/>
                <a:cs typeface="Arial"/>
              </a:rPr>
              <a:t>10-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minuten</a:t>
            </a:r>
            <a:r>
              <a:rPr sz="1800" spc="-2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neerslagmeting</a:t>
            </a:r>
            <a:r>
              <a:rPr sz="1800" spc="-1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te</a:t>
            </a:r>
            <a:r>
              <a:rPr sz="1800" spc="-3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Ukkel:</a:t>
            </a:r>
            <a:r>
              <a:rPr sz="1800" spc="-2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laatste</a:t>
            </a:r>
            <a:r>
              <a:rPr sz="1800" spc="-1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20</a:t>
            </a:r>
            <a:r>
              <a:rPr sz="1800" spc="-3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jaar</a:t>
            </a:r>
            <a:r>
              <a:rPr sz="1800" spc="-1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vs.</a:t>
            </a:r>
            <a:r>
              <a:rPr sz="1800" spc="-3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laatste</a:t>
            </a:r>
            <a:r>
              <a:rPr sz="1800" spc="-3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125</a:t>
            </a:r>
            <a:r>
              <a:rPr sz="1800" spc="-1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2B52"/>
                </a:solidFill>
                <a:latin typeface="Arial"/>
                <a:cs typeface="Arial"/>
              </a:rPr>
              <a:t>jaar: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1800">
              <a:latin typeface="Arial"/>
              <a:cs typeface="Arial"/>
            </a:endParaRPr>
          </a:p>
          <a:p>
            <a:pPr marL="4089400" marR="2465705" algn="ctr">
              <a:lnSpc>
                <a:spcPct val="100000"/>
              </a:lnSpc>
            </a:pP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laatste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jaar</a:t>
            </a:r>
            <a:endParaRPr sz="1800">
              <a:latin typeface="Arial"/>
              <a:cs typeface="Arial"/>
            </a:endParaRPr>
          </a:p>
          <a:p>
            <a:pPr marL="6097270" marR="331470" indent="635" algn="ctr">
              <a:lnSpc>
                <a:spcPct val="100000"/>
              </a:lnSpc>
              <a:spcBef>
                <a:spcPts val="480"/>
              </a:spcBef>
            </a:pPr>
            <a:r>
              <a:rPr sz="1800" b="1" spc="-10" dirty="0">
                <a:solidFill>
                  <a:srgbClr val="7E7E7E"/>
                </a:solidFill>
                <a:latin typeface="Arial"/>
                <a:cs typeface="Arial"/>
              </a:rPr>
              <a:t>laatste </a:t>
            </a:r>
            <a:r>
              <a:rPr sz="1800" b="1" dirty="0">
                <a:solidFill>
                  <a:srgbClr val="7E7E7E"/>
                </a:solidFill>
                <a:latin typeface="Arial"/>
                <a:cs typeface="Arial"/>
              </a:rPr>
              <a:t>125</a:t>
            </a:r>
            <a:r>
              <a:rPr sz="1800" b="1" spc="-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7E7E7E"/>
                </a:solidFill>
                <a:latin typeface="Arial"/>
                <a:cs typeface="Arial"/>
              </a:rPr>
              <a:t>jaar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5745" y="4444815"/>
            <a:ext cx="1264386" cy="8727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89194" y="44603"/>
            <a:ext cx="3749586" cy="256086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360022" y="0"/>
            <a:ext cx="6831965" cy="6816725"/>
            <a:chOff x="5360022" y="0"/>
            <a:chExt cx="6831965" cy="68167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0022" y="3918458"/>
              <a:ext cx="4989144" cy="28981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0022" y="1163016"/>
              <a:ext cx="5158155" cy="31559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2818" y="0"/>
              <a:ext cx="5389041" cy="272524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973" y="939927"/>
            <a:ext cx="4389856" cy="1541386"/>
          </a:xfrm>
          <a:prstGeom prst="rect">
            <a:avLst/>
          </a:prstGeom>
        </p:spPr>
      </p:pic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65533" y="250992"/>
            <a:ext cx="47364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Overstroombare</a:t>
            </a:r>
            <a:r>
              <a:rPr sz="3200" spc="-120" dirty="0"/>
              <a:t> </a:t>
            </a:r>
            <a:r>
              <a:rPr sz="3200" spc="-10" dirty="0"/>
              <a:t>gebieden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2941863" y="3132757"/>
            <a:ext cx="22066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Schilde</a:t>
            </a:r>
            <a:r>
              <a:rPr sz="18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18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omgeving: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Huidig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klimaat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27287" y="4274061"/>
            <a:ext cx="1695683" cy="95262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717893" y="1683070"/>
            <a:ext cx="5473700" cy="5139055"/>
            <a:chOff x="6717893" y="1683070"/>
            <a:chExt cx="5473700" cy="513905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7893" y="1683070"/>
              <a:ext cx="5473577" cy="26217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4281" y="4041838"/>
              <a:ext cx="5335356" cy="277993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813219" y="4934357"/>
            <a:ext cx="815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Zwanebeek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05421" y="6389472"/>
            <a:ext cx="8648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Groot</a:t>
            </a:r>
            <a:r>
              <a:rPr sz="12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Schijn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93225" y="4934357"/>
            <a:ext cx="780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Kleinebeek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54547" y="2798166"/>
            <a:ext cx="82041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Klein</a:t>
            </a:r>
            <a:r>
              <a:rPr sz="12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Schijn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8662" y="841540"/>
            <a:ext cx="9123336" cy="534816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Overstroombare</a:t>
            </a:r>
            <a:r>
              <a:rPr sz="3200" spc="-120" dirty="0"/>
              <a:t> </a:t>
            </a:r>
            <a:r>
              <a:rPr sz="3200" spc="-10" dirty="0"/>
              <a:t>gebieden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66293" y="987493"/>
            <a:ext cx="2295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Schilde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dorpscentrum: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Huidig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klimaat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760" y="1762674"/>
            <a:ext cx="1695686" cy="9526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41533"/>
            <a:ext cx="12192000" cy="6016625"/>
            <a:chOff x="0" y="841533"/>
            <a:chExt cx="12192000" cy="6016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8662" y="841540"/>
              <a:ext cx="9123336" cy="5348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8662" y="841533"/>
              <a:ext cx="9123336" cy="5393353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Overstroombare</a:t>
            </a:r>
            <a:r>
              <a:rPr sz="3200" spc="-120" dirty="0"/>
              <a:t> </a:t>
            </a:r>
            <a:r>
              <a:rPr sz="3200" spc="-10" dirty="0"/>
              <a:t>gebieden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466293" y="987493"/>
            <a:ext cx="2295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Schilde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dorpscentrum: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Klimaatscenario</a:t>
            </a:r>
            <a:r>
              <a:rPr sz="1800" spc="-8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2050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760" y="1762674"/>
            <a:ext cx="1695686" cy="9526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31111"/>
            <a:ext cx="12192000" cy="5527040"/>
            <a:chOff x="0" y="1331111"/>
            <a:chExt cx="12192000" cy="552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721" y="1331111"/>
              <a:ext cx="4477368" cy="32312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1242" y="1566430"/>
              <a:ext cx="5398146" cy="39499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4338" y="2939330"/>
              <a:ext cx="5665647" cy="33173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2341" y="2939330"/>
              <a:ext cx="4626749" cy="32175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809" y="2165466"/>
              <a:ext cx="4158865" cy="2527064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610" rIns="0" bIns="0" rtlCol="0">
            <a:spAutoFit/>
          </a:bodyPr>
          <a:lstStyle/>
          <a:p>
            <a:pPr marL="88265">
              <a:lnSpc>
                <a:spcPts val="3840"/>
              </a:lnSpc>
              <a:spcBef>
                <a:spcPts val="100"/>
              </a:spcBef>
            </a:pPr>
            <a:r>
              <a:rPr sz="3200" dirty="0"/>
              <a:t>Zomers</a:t>
            </a:r>
            <a:r>
              <a:rPr sz="3200" spc="-55" dirty="0"/>
              <a:t> </a:t>
            </a:r>
            <a:r>
              <a:rPr sz="3200" dirty="0"/>
              <a:t>van</a:t>
            </a:r>
            <a:r>
              <a:rPr sz="3200" spc="-50" dirty="0"/>
              <a:t> </a:t>
            </a:r>
            <a:r>
              <a:rPr sz="3200" dirty="0"/>
              <a:t>2017,</a:t>
            </a:r>
            <a:r>
              <a:rPr sz="3200" spc="-35" dirty="0"/>
              <a:t> </a:t>
            </a:r>
            <a:r>
              <a:rPr sz="3200" dirty="0"/>
              <a:t>2018,</a:t>
            </a:r>
            <a:r>
              <a:rPr sz="3200" spc="-55" dirty="0"/>
              <a:t> </a:t>
            </a:r>
            <a:r>
              <a:rPr sz="3200" dirty="0"/>
              <a:t>2019,</a:t>
            </a:r>
            <a:r>
              <a:rPr sz="3200" spc="-35" dirty="0"/>
              <a:t> </a:t>
            </a:r>
            <a:r>
              <a:rPr sz="3200" dirty="0"/>
              <a:t>2020,</a:t>
            </a:r>
            <a:r>
              <a:rPr sz="3200" spc="-35" dirty="0"/>
              <a:t> </a:t>
            </a:r>
            <a:r>
              <a:rPr sz="3200" dirty="0"/>
              <a:t>2022</a:t>
            </a:r>
            <a:r>
              <a:rPr sz="3200" spc="-50" dirty="0"/>
              <a:t> </a:t>
            </a:r>
            <a:r>
              <a:rPr sz="3200" dirty="0"/>
              <a:t>&amp;</a:t>
            </a:r>
            <a:r>
              <a:rPr sz="3200" spc="-40" dirty="0"/>
              <a:t> </a:t>
            </a:r>
            <a:r>
              <a:rPr sz="3200" spc="-10" dirty="0"/>
              <a:t>2025:</a:t>
            </a:r>
            <a:endParaRPr sz="3200"/>
          </a:p>
          <a:p>
            <a:pPr marL="88265">
              <a:lnSpc>
                <a:spcPct val="100000"/>
              </a:lnSpc>
            </a:pPr>
            <a:r>
              <a:rPr sz="3200" dirty="0"/>
              <a:t>droogte</a:t>
            </a:r>
            <a:r>
              <a:rPr sz="3200" spc="-60" dirty="0"/>
              <a:t> </a:t>
            </a:r>
            <a:r>
              <a:rPr sz="3200" dirty="0"/>
              <a:t>en</a:t>
            </a:r>
            <a:r>
              <a:rPr sz="3200" spc="-35" dirty="0"/>
              <a:t> </a:t>
            </a:r>
            <a:r>
              <a:rPr sz="3200" spc="-10" dirty="0"/>
              <a:t>watertekorten</a:t>
            </a:r>
            <a:endParaRPr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203" y="935736"/>
            <a:ext cx="11861165" cy="5193030"/>
            <a:chOff x="331203" y="935736"/>
            <a:chExt cx="11861165" cy="5193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1480" y="1401546"/>
              <a:ext cx="5737026" cy="47271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1203" y="935736"/>
              <a:ext cx="11861165" cy="680085"/>
            </a:xfrm>
            <a:custGeom>
              <a:avLst/>
              <a:gdLst/>
              <a:ahLst/>
              <a:cxnLst/>
              <a:rect l="l" t="t" r="r" b="b"/>
              <a:pathLst>
                <a:path w="11861165" h="680085">
                  <a:moveTo>
                    <a:pt x="11860796" y="0"/>
                  </a:moveTo>
                  <a:lnTo>
                    <a:pt x="0" y="0"/>
                  </a:lnTo>
                  <a:lnTo>
                    <a:pt x="0" y="679792"/>
                  </a:lnTo>
                  <a:lnTo>
                    <a:pt x="11860796" y="679792"/>
                  </a:lnTo>
                  <a:lnTo>
                    <a:pt x="11860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08998" y="916946"/>
            <a:ext cx="9409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%</a:t>
            </a:r>
            <a:r>
              <a:rPr sz="1800" spc="-4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gebouwen</a:t>
            </a:r>
            <a:r>
              <a:rPr sz="1800" spc="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in</a:t>
            </a:r>
            <a:r>
              <a:rPr sz="1800" spc="-3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overstroombaar</a:t>
            </a:r>
            <a:r>
              <a:rPr sz="1800" spc="-2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gebied,</a:t>
            </a:r>
            <a:r>
              <a:rPr sz="1800" spc="-1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Vlaanderen</a:t>
            </a:r>
            <a:r>
              <a:rPr sz="1800" spc="-2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en</a:t>
            </a:r>
            <a:r>
              <a:rPr sz="1800" spc="-4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Schilde</a:t>
            </a:r>
            <a:r>
              <a:rPr sz="1800" spc="-2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+</a:t>
            </a:r>
            <a:r>
              <a:rPr sz="1800" spc="-4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impact</a:t>
            </a:r>
            <a:r>
              <a:rPr sz="1800" spc="-3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2B52"/>
                </a:solidFill>
                <a:latin typeface="Arial"/>
                <a:cs typeface="Arial"/>
              </a:rPr>
              <a:t>klimaatverandering: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Overstroombare</a:t>
            </a:r>
            <a:r>
              <a:rPr sz="3200" spc="-120" dirty="0"/>
              <a:t> </a:t>
            </a:r>
            <a:r>
              <a:rPr sz="3200" spc="-10" dirty="0"/>
              <a:t>gebieden</a:t>
            </a:r>
            <a:endParaRPr sz="32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5092" y="1520583"/>
            <a:ext cx="1895728" cy="59062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8144" y="1515606"/>
            <a:ext cx="6106916" cy="17140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97375" y="4067057"/>
            <a:ext cx="3443604" cy="7569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8,1</a:t>
            </a:r>
            <a:r>
              <a:rPr sz="2000" spc="-5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miljard</a:t>
            </a:r>
            <a:r>
              <a:rPr sz="2000" spc="-4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EUR</a:t>
            </a:r>
            <a:r>
              <a:rPr sz="2000" spc="-3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2B52"/>
                </a:solidFill>
                <a:latin typeface="Arial"/>
                <a:cs typeface="Arial"/>
              </a:rPr>
              <a:t>schade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ca.</a:t>
            </a:r>
            <a:r>
              <a:rPr sz="2000" spc="-4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86</a:t>
            </a:r>
            <a:r>
              <a:rPr sz="2000" spc="-2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000</a:t>
            </a:r>
            <a:r>
              <a:rPr sz="2000" spc="-2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woningen</a:t>
            </a:r>
            <a:r>
              <a:rPr sz="2000" spc="-4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2B52"/>
                </a:solidFill>
                <a:latin typeface="Arial"/>
                <a:cs typeface="Arial"/>
              </a:rPr>
              <a:t>getroffen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03650" y="3956055"/>
            <a:ext cx="450850" cy="1040130"/>
            <a:chOff x="3803650" y="3956055"/>
            <a:chExt cx="450850" cy="1040130"/>
          </a:xfrm>
        </p:grpSpPr>
        <p:sp>
          <p:nvSpPr>
            <p:cNvPr id="5" name="object 5"/>
            <p:cNvSpPr/>
            <p:nvPr/>
          </p:nvSpPr>
          <p:spPr>
            <a:xfrm>
              <a:off x="3810000" y="3962405"/>
              <a:ext cx="438150" cy="1027430"/>
            </a:xfrm>
            <a:custGeom>
              <a:avLst/>
              <a:gdLst/>
              <a:ahLst/>
              <a:cxnLst/>
              <a:rect l="l" t="t" r="r" b="b"/>
              <a:pathLst>
                <a:path w="438150" h="1027429">
                  <a:moveTo>
                    <a:pt x="219075" y="0"/>
                  </a:moveTo>
                  <a:lnTo>
                    <a:pt x="219075" y="256781"/>
                  </a:lnTo>
                  <a:lnTo>
                    <a:pt x="0" y="256781"/>
                  </a:lnTo>
                  <a:lnTo>
                    <a:pt x="0" y="770356"/>
                  </a:lnTo>
                  <a:lnTo>
                    <a:pt x="219075" y="770356"/>
                  </a:lnTo>
                  <a:lnTo>
                    <a:pt x="219075" y="1027137"/>
                  </a:lnTo>
                  <a:lnTo>
                    <a:pt x="438150" y="513562"/>
                  </a:lnTo>
                  <a:lnTo>
                    <a:pt x="219075" y="0"/>
                  </a:lnTo>
                  <a:close/>
                </a:path>
              </a:pathLst>
            </a:custGeom>
            <a:solidFill>
              <a:srgbClr val="1D8D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10000" y="3962405"/>
              <a:ext cx="438150" cy="1027430"/>
            </a:xfrm>
            <a:custGeom>
              <a:avLst/>
              <a:gdLst/>
              <a:ahLst/>
              <a:cxnLst/>
              <a:rect l="l" t="t" r="r" b="b"/>
              <a:pathLst>
                <a:path w="438150" h="1027429">
                  <a:moveTo>
                    <a:pt x="0" y="256781"/>
                  </a:moveTo>
                  <a:lnTo>
                    <a:pt x="219075" y="256781"/>
                  </a:lnTo>
                  <a:lnTo>
                    <a:pt x="219075" y="0"/>
                  </a:lnTo>
                  <a:lnTo>
                    <a:pt x="438150" y="513562"/>
                  </a:lnTo>
                  <a:lnTo>
                    <a:pt x="219075" y="1027137"/>
                  </a:lnTo>
                  <a:lnTo>
                    <a:pt x="219075" y="770356"/>
                  </a:lnTo>
                  <a:lnTo>
                    <a:pt x="0" y="770356"/>
                  </a:lnTo>
                  <a:lnTo>
                    <a:pt x="0" y="256781"/>
                  </a:lnTo>
                  <a:close/>
                </a:path>
              </a:pathLst>
            </a:custGeom>
            <a:ln w="12700">
              <a:solidFill>
                <a:srgbClr val="126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310" y="6325032"/>
            <a:ext cx="733298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Willems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P. (2019),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‘Actualisatie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van de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extreme-waarden-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statistiek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stormvloeden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aan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Belgische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kust’,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KU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Leuven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Afdeling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Hydraulica,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Rapport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voor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Vlaamse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Overheid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– WL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Afdeling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Kust,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sep.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0381" y="743800"/>
            <a:ext cx="7851140" cy="4825365"/>
            <a:chOff x="200381" y="743800"/>
            <a:chExt cx="7851140" cy="4825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381" y="1869062"/>
              <a:ext cx="7850865" cy="36998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2735" y="743800"/>
              <a:ext cx="2213381" cy="158261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01339" y="956859"/>
            <a:ext cx="4099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Waterhoogte</a:t>
            </a:r>
            <a:r>
              <a:rPr sz="1800" spc="-3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Belgische</a:t>
            </a:r>
            <a:r>
              <a:rPr sz="1800" spc="-2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kust</a:t>
            </a:r>
            <a:r>
              <a:rPr sz="1800" spc="-4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sinds</a:t>
            </a:r>
            <a:r>
              <a:rPr sz="1800" spc="-2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2B52"/>
                </a:solidFill>
                <a:latin typeface="Arial"/>
                <a:cs typeface="Arial"/>
              </a:rPr>
              <a:t>1925: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801339" y="303010"/>
            <a:ext cx="32740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Zeespiegelstijging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5451472" y="775291"/>
            <a:ext cx="16249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004079"/>
                </a:solidFill>
                <a:latin typeface="Arial"/>
                <a:cs typeface="Arial"/>
              </a:rPr>
              <a:t>Kustmaregraaf</a:t>
            </a:r>
            <a:r>
              <a:rPr sz="1100" spc="-7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4079"/>
                </a:solidFill>
                <a:latin typeface="Arial"/>
                <a:cs typeface="Arial"/>
              </a:rPr>
              <a:t>Oostende: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40750" y="1847469"/>
            <a:ext cx="3951249" cy="359393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464456" y="1043077"/>
            <a:ext cx="3627754" cy="100711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240665" algn="l"/>
              </a:tabLst>
            </a:pP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tot</a:t>
            </a:r>
            <a:r>
              <a:rPr sz="14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nog</a:t>
            </a:r>
            <a:r>
              <a:rPr sz="14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toe</a:t>
            </a:r>
            <a:r>
              <a:rPr sz="14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vooral</a:t>
            </a:r>
            <a:r>
              <a:rPr sz="14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door</a:t>
            </a:r>
            <a:r>
              <a:rPr sz="14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uitzetting</a:t>
            </a:r>
            <a:r>
              <a:rPr sz="14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zeewater</a:t>
            </a:r>
            <a:endParaRPr sz="14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505"/>
              </a:spcBef>
              <a:buFont typeface="Wingdings"/>
              <a:buChar char=""/>
              <a:tabLst>
                <a:tab pos="241300" algn="l"/>
              </a:tabLst>
            </a:pP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maar</a:t>
            </a:r>
            <a:r>
              <a:rPr sz="14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bijdrage</a:t>
            </a:r>
            <a:r>
              <a:rPr sz="1400" spc="-5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van</a:t>
            </a:r>
            <a:r>
              <a:rPr sz="14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afsmelten</a:t>
            </a:r>
            <a:r>
              <a:rPr sz="1400" spc="-6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van</a:t>
            </a:r>
            <a:r>
              <a:rPr sz="14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ijskappen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wordt</a:t>
            </a:r>
            <a:r>
              <a:rPr sz="14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almaar</a:t>
            </a:r>
            <a:r>
              <a:rPr sz="14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belangrijker</a:t>
            </a:r>
            <a:r>
              <a:rPr sz="1400" spc="-6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(en</a:t>
            </a:r>
            <a:r>
              <a:rPr sz="14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zal</a:t>
            </a:r>
            <a:r>
              <a:rPr sz="14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400" spc="-25" dirty="0">
                <a:solidFill>
                  <a:srgbClr val="2E4D5D"/>
                </a:solidFill>
                <a:latin typeface="Arial"/>
                <a:cs typeface="Arial"/>
              </a:rPr>
              <a:t> de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toekomst</a:t>
            </a:r>
            <a:r>
              <a:rPr sz="1400" spc="-7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verder</a:t>
            </a:r>
            <a:r>
              <a:rPr sz="14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toenemen)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14359" y="217940"/>
            <a:ext cx="42779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Toenemende</a:t>
            </a:r>
            <a:r>
              <a:rPr spc="-155" dirty="0"/>
              <a:t> </a:t>
            </a:r>
            <a:r>
              <a:rPr spc="-10" dirty="0"/>
              <a:t>zoutintrusie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286" y="1753913"/>
            <a:ext cx="5158818" cy="37638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69836" y="6280109"/>
            <a:ext cx="7545070" cy="4775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indent="635" algn="just">
              <a:lnSpc>
                <a:spcPct val="98500"/>
              </a:lnSpc>
              <a:spcBef>
                <a:spcPts val="115"/>
              </a:spcBef>
            </a:pP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Willems, P.,</a:t>
            </a:r>
            <a:r>
              <a:rPr sz="1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et</a:t>
            </a:r>
            <a:r>
              <a:rPr sz="10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al.</a:t>
            </a:r>
            <a:r>
              <a:rPr sz="10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(2020),</a:t>
            </a:r>
            <a:r>
              <a:rPr sz="1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‘Uitwerking</a:t>
            </a:r>
            <a:r>
              <a:rPr sz="1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van</a:t>
            </a:r>
            <a:r>
              <a:rPr sz="10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een</a:t>
            </a:r>
            <a:r>
              <a:rPr sz="10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reactief</a:t>
            </a:r>
            <a:r>
              <a:rPr sz="1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afwegingskader</a:t>
            </a:r>
            <a:r>
              <a:rPr sz="1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voor</a:t>
            </a:r>
            <a:r>
              <a:rPr sz="1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prioritair</a:t>
            </a:r>
            <a:r>
              <a:rPr sz="1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watergebruik</a:t>
            </a:r>
            <a:r>
              <a:rPr sz="10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tijdens</a:t>
            </a:r>
            <a:r>
              <a:rPr sz="10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entury Gothic"/>
                <a:cs typeface="Century Gothic"/>
              </a:rPr>
              <a:t>waterschaarste’,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voor</a:t>
            </a:r>
            <a:r>
              <a:rPr sz="10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Vlaamse</a:t>
            </a:r>
            <a:r>
              <a:rPr sz="10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Overheid</a:t>
            </a:r>
            <a:r>
              <a:rPr sz="1000" spc="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(Vlaamse</a:t>
            </a:r>
            <a:r>
              <a:rPr sz="100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Milieumaatschappij,</a:t>
            </a:r>
            <a:r>
              <a:rPr sz="1000" spc="1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0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Vlaamse</a:t>
            </a:r>
            <a:r>
              <a:rPr sz="10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Waterweg,</a:t>
            </a:r>
            <a:r>
              <a:rPr sz="1000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Dep.</a:t>
            </a:r>
            <a:r>
              <a:rPr sz="1000" spc="1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Mobiliteit</a:t>
            </a:r>
            <a:r>
              <a:rPr sz="1000" spc="1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00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Openbare</a:t>
            </a:r>
            <a:r>
              <a:rPr sz="10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entury Gothic"/>
                <a:cs typeface="Century Gothic"/>
              </a:rPr>
              <a:t>Werken,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Dep.</a:t>
            </a:r>
            <a:r>
              <a:rPr sz="1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Omgeving,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Dep.</a:t>
            </a:r>
            <a:r>
              <a:rPr sz="1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Landbouw</a:t>
            </a:r>
            <a:r>
              <a:rPr sz="10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0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Visserij,</a:t>
            </a:r>
            <a:r>
              <a:rPr sz="10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Dep.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Economie,</a:t>
            </a:r>
            <a:r>
              <a:rPr sz="1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Wetenschap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0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Innovatie,</a:t>
            </a:r>
            <a:r>
              <a:rPr sz="10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sz="10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het</a:t>
            </a:r>
            <a:r>
              <a:rPr sz="1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Agentschap Natuur</a:t>
            </a:r>
            <a:r>
              <a:rPr sz="10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&amp;</a:t>
            </a:r>
            <a:r>
              <a:rPr sz="10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entury Gothic"/>
                <a:cs typeface="Century Gothic"/>
              </a:rPr>
              <a:t>Bos)</a:t>
            </a:r>
            <a:endParaRPr sz="10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07253" y="1018248"/>
            <a:ext cx="5056505" cy="5151755"/>
            <a:chOff x="6407253" y="1018248"/>
            <a:chExt cx="5056505" cy="51517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3801" y="1018248"/>
              <a:ext cx="3787748" cy="32532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7253" y="3635819"/>
              <a:ext cx="5055905" cy="253375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4358" y="900954"/>
            <a:ext cx="416306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004079"/>
                </a:solidFill>
                <a:latin typeface="Arial"/>
                <a:cs typeface="Arial"/>
              </a:rPr>
              <a:t>Hoge</a:t>
            </a:r>
            <a:r>
              <a:rPr sz="1350" spc="-6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4079"/>
                </a:solidFill>
                <a:latin typeface="Arial"/>
                <a:cs typeface="Arial"/>
              </a:rPr>
              <a:t>zoutconcentraties</a:t>
            </a:r>
            <a:r>
              <a:rPr sz="135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4079"/>
                </a:solidFill>
                <a:latin typeface="Arial"/>
                <a:cs typeface="Arial"/>
              </a:rPr>
              <a:t>tijdens</a:t>
            </a:r>
            <a:r>
              <a:rPr sz="135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4079"/>
                </a:solidFill>
                <a:latin typeface="Arial"/>
                <a:cs typeface="Arial"/>
              </a:rPr>
              <a:t>voorbije</a:t>
            </a:r>
            <a:r>
              <a:rPr sz="135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4079"/>
                </a:solidFill>
                <a:latin typeface="Arial"/>
                <a:cs typeface="Arial"/>
              </a:rPr>
              <a:t>droge</a:t>
            </a:r>
            <a:r>
              <a:rPr sz="1350" spc="-5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4079"/>
                </a:solidFill>
                <a:latin typeface="Arial"/>
                <a:cs typeface="Arial"/>
              </a:rPr>
              <a:t>zomers: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dirty="0">
                <a:solidFill>
                  <a:srgbClr val="004079"/>
                </a:solidFill>
                <a:latin typeface="Arial"/>
                <a:cs typeface="Arial"/>
              </a:rPr>
              <a:t>Langs</a:t>
            </a:r>
            <a:r>
              <a:rPr sz="135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4079"/>
                </a:solidFill>
                <a:latin typeface="Arial"/>
                <a:cs typeface="Arial"/>
              </a:rPr>
              <a:t>kustpolders: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32362" y="671603"/>
            <a:ext cx="249301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004079"/>
                </a:solidFill>
                <a:latin typeface="Arial"/>
                <a:cs typeface="Arial"/>
              </a:rPr>
              <a:t>Langs</a:t>
            </a:r>
            <a:r>
              <a:rPr sz="135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4079"/>
                </a:solidFill>
                <a:latin typeface="Arial"/>
                <a:cs typeface="Arial"/>
              </a:rPr>
              <a:t>kanalen,</a:t>
            </a:r>
            <a:r>
              <a:rPr sz="135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spc="-45" dirty="0">
                <a:solidFill>
                  <a:srgbClr val="004079"/>
                </a:solidFill>
                <a:latin typeface="Arial"/>
                <a:cs typeface="Arial"/>
              </a:rPr>
              <a:t>bv.</a:t>
            </a:r>
            <a:r>
              <a:rPr sz="1350" spc="-7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4079"/>
                </a:solidFill>
                <a:latin typeface="Arial"/>
                <a:cs typeface="Arial"/>
              </a:rPr>
              <a:t>Albertkanaal: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0" y="6340632"/>
            <a:ext cx="1057275" cy="37718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5866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Verminderde</a:t>
            </a:r>
            <a:r>
              <a:rPr sz="3200" spc="-95" dirty="0"/>
              <a:t> </a:t>
            </a:r>
            <a:r>
              <a:rPr sz="3200" dirty="0"/>
              <a:t>waterkwaliteit</a:t>
            </a:r>
            <a:r>
              <a:rPr sz="3200" spc="-90" dirty="0"/>
              <a:t> </a:t>
            </a:r>
            <a:r>
              <a:rPr sz="3200" dirty="0"/>
              <a:t>en</a:t>
            </a:r>
            <a:r>
              <a:rPr sz="3200" spc="-80" dirty="0"/>
              <a:t> </a:t>
            </a:r>
            <a:r>
              <a:rPr sz="3200" dirty="0"/>
              <a:t>ecologische</a:t>
            </a:r>
            <a:r>
              <a:rPr sz="3200" spc="-105" dirty="0"/>
              <a:t> </a:t>
            </a:r>
            <a:r>
              <a:rPr sz="3200" spc="-10" dirty="0"/>
              <a:t>gevolgen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8586093" y="2486286"/>
            <a:ext cx="3293745" cy="93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1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</a:tabLst>
            </a:pPr>
            <a:r>
              <a:rPr sz="1800" spc="-20" dirty="0">
                <a:solidFill>
                  <a:srgbClr val="004079"/>
                </a:solidFill>
                <a:latin typeface="Arial"/>
                <a:cs typeface="Arial"/>
              </a:rPr>
              <a:t>Toenemende</a:t>
            </a:r>
            <a:r>
              <a:rPr sz="1800" spc="-5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droogte:</a:t>
            </a:r>
            <a:r>
              <a:rPr sz="18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4079"/>
                </a:solidFill>
                <a:latin typeface="Arial"/>
                <a:cs typeface="Arial"/>
              </a:rPr>
              <a:t>minder 	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verdunning,</a:t>
            </a:r>
            <a:r>
              <a:rPr sz="18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4079"/>
                </a:solidFill>
                <a:latin typeface="Arial"/>
                <a:cs typeface="Arial"/>
              </a:rPr>
              <a:t>verminderde 	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natuurlijke</a:t>
            </a:r>
            <a:r>
              <a:rPr sz="18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herbeluchting,</a:t>
            </a:r>
            <a:r>
              <a:rPr sz="18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004079"/>
                </a:solidFill>
                <a:latin typeface="Arial"/>
                <a:cs typeface="Arial"/>
              </a:rPr>
              <a:t>…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4222" y="5035947"/>
            <a:ext cx="5543550" cy="123253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800" spc="-20" dirty="0">
                <a:solidFill>
                  <a:srgbClr val="004079"/>
                </a:solidFill>
                <a:latin typeface="Arial"/>
                <a:cs typeface="Arial"/>
              </a:rPr>
              <a:t>Ook:</a:t>
            </a:r>
            <a:endParaRPr sz="1800">
              <a:latin typeface="Arial"/>
              <a:cs typeface="Arial"/>
            </a:endParaRPr>
          </a:p>
          <a:p>
            <a:pPr marL="297815" marR="5080" indent="-285750">
              <a:lnSpc>
                <a:spcPct val="11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Droogtegevolgen</a:t>
            </a:r>
            <a:r>
              <a:rPr sz="18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voor</a:t>
            </a:r>
            <a:r>
              <a:rPr sz="1800" spc="-6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grondwatergebonden</a:t>
            </a:r>
            <a:r>
              <a:rPr sz="18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4079"/>
                </a:solidFill>
                <a:latin typeface="Arial"/>
                <a:cs typeface="Arial"/>
              </a:rPr>
              <a:t>natuur, 	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veenkernen,</a:t>
            </a:r>
            <a:r>
              <a:rPr sz="1800" spc="-2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droogvallende</a:t>
            </a:r>
            <a:r>
              <a:rPr sz="1800" spc="-2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beken</a:t>
            </a:r>
            <a:r>
              <a:rPr sz="18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en</a:t>
            </a:r>
            <a:r>
              <a:rPr sz="1800" spc="-5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4079"/>
                </a:solidFill>
                <a:latin typeface="Arial"/>
                <a:cs typeface="Arial"/>
              </a:rPr>
              <a:t>poelen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15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solidFill>
                  <a:srgbClr val="004079"/>
                </a:solidFill>
                <a:latin typeface="Arial"/>
                <a:cs typeface="Arial"/>
              </a:rPr>
              <a:t>Blauwalgen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7744" y="1059424"/>
            <a:ext cx="9898380" cy="3905250"/>
            <a:chOff x="217744" y="1059424"/>
            <a:chExt cx="9898380" cy="39052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744" y="1059424"/>
              <a:ext cx="8248974" cy="2844473"/>
            </a:xfrm>
            <a:prstGeom prst="rect">
              <a:avLst/>
            </a:prstGeom>
          </p:spPr>
        </p:pic>
        <p:pic>
          <p:nvPicPr>
            <p:cNvPr id="8" name="object 8" descr="Riooloverstorten: vuil water door troebel beleid – V-focus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07361" y="3886673"/>
              <a:ext cx="1608609" cy="107776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68066" y="4042012"/>
            <a:ext cx="897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Figuur:</a:t>
            </a:r>
            <a:r>
              <a:rPr sz="12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E4D5D"/>
                </a:solidFill>
                <a:latin typeface="Arial"/>
                <a:cs typeface="Arial"/>
              </a:rPr>
              <a:t>VMM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object 10" descr="http://www.watlab.be/nl/onderzoeksdomeinen/waterbeheer/fotos/laagwater-maas/image_preview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70874" y="1143485"/>
            <a:ext cx="2178124" cy="127811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192604" y="5018307"/>
            <a:ext cx="3693795" cy="1232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1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Hogere</a:t>
            </a:r>
            <a:r>
              <a:rPr sz="1800" spc="-2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4079"/>
                </a:solidFill>
                <a:latin typeface="Arial"/>
                <a:cs typeface="Arial"/>
              </a:rPr>
              <a:t>piekneerslagintensiteiten: 	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frequentere</a:t>
            </a:r>
            <a:r>
              <a:rPr sz="18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4079"/>
                </a:solidFill>
                <a:latin typeface="Arial"/>
                <a:cs typeface="Arial"/>
              </a:rPr>
              <a:t>riooloverstortingen, 	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bijkomende</a:t>
            </a:r>
            <a:r>
              <a:rPr sz="18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uitloging</a:t>
            </a:r>
            <a:r>
              <a:rPr sz="1800" spc="-4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4079"/>
                </a:solidFill>
                <a:latin typeface="Arial"/>
                <a:cs typeface="Arial"/>
              </a:rPr>
              <a:t>van 	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nutriënten</a:t>
            </a:r>
            <a:r>
              <a:rPr sz="18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4079"/>
                </a:solidFill>
                <a:latin typeface="Arial"/>
                <a:cs typeface="Arial"/>
              </a:rPr>
              <a:t>uit</a:t>
            </a:r>
            <a:r>
              <a:rPr sz="18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4079"/>
                </a:solidFill>
                <a:latin typeface="Arial"/>
                <a:cs typeface="Arial"/>
              </a:rPr>
              <a:t>landbouwgronden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 descr="Voorkom afspoeling van stikstof en fosfaat naar oppervlaktewater - WUR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41599" y="3884942"/>
            <a:ext cx="1441193" cy="1079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0654" y="927493"/>
            <a:ext cx="11645900" cy="5790565"/>
            <a:chOff x="460654" y="927493"/>
            <a:chExt cx="11645900" cy="5790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8999" y="6340632"/>
              <a:ext cx="1057275" cy="3771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654" y="1223810"/>
              <a:ext cx="10548181" cy="50787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2032" y="927493"/>
              <a:ext cx="3695431" cy="1871461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5866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Impact</a:t>
            </a:r>
            <a:r>
              <a:rPr sz="3200" spc="-70" dirty="0"/>
              <a:t> </a:t>
            </a:r>
            <a:r>
              <a:rPr sz="3200" dirty="0"/>
              <a:t>van</a:t>
            </a:r>
            <a:r>
              <a:rPr sz="3200" spc="-65" dirty="0"/>
              <a:t> </a:t>
            </a:r>
            <a:r>
              <a:rPr sz="3200" dirty="0"/>
              <a:t>ongezuiverd</a:t>
            </a:r>
            <a:r>
              <a:rPr sz="3200" spc="-85" dirty="0"/>
              <a:t> </a:t>
            </a:r>
            <a:r>
              <a:rPr sz="3200" dirty="0"/>
              <a:t>huishoudelijk</a:t>
            </a:r>
            <a:r>
              <a:rPr sz="3200" spc="-45" dirty="0"/>
              <a:t> </a:t>
            </a:r>
            <a:r>
              <a:rPr sz="3200" spc="-10" dirty="0"/>
              <a:t>afvalwater</a:t>
            </a:r>
            <a:endParaRPr sz="3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844977" y="2472621"/>
            <a:ext cx="6699884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1496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Vlaanderen</a:t>
            </a:r>
            <a:r>
              <a:rPr sz="3200" spc="-60" dirty="0"/>
              <a:t> </a:t>
            </a:r>
            <a:r>
              <a:rPr sz="3200" dirty="0"/>
              <a:t>is</a:t>
            </a:r>
            <a:r>
              <a:rPr sz="3200" spc="-40" dirty="0"/>
              <a:t> </a:t>
            </a:r>
            <a:r>
              <a:rPr sz="3200" dirty="0"/>
              <a:t>erg</a:t>
            </a:r>
            <a:r>
              <a:rPr sz="3200" spc="-60" dirty="0"/>
              <a:t> </a:t>
            </a:r>
            <a:r>
              <a:rPr sz="3200" dirty="0"/>
              <a:t>kwetsbaar</a:t>
            </a:r>
            <a:r>
              <a:rPr sz="3200" spc="-65" dirty="0"/>
              <a:t> </a:t>
            </a:r>
            <a:r>
              <a:rPr sz="3200" spc="-20" dirty="0"/>
              <a:t>voor </a:t>
            </a:r>
            <a:r>
              <a:rPr sz="3200" dirty="0"/>
              <a:t>toenemende</a:t>
            </a:r>
            <a:r>
              <a:rPr sz="3200" spc="-95" dirty="0"/>
              <a:t> </a:t>
            </a:r>
            <a:r>
              <a:rPr sz="3200" dirty="0"/>
              <a:t>hydrologische</a:t>
            </a:r>
            <a:r>
              <a:rPr sz="3200" spc="-100" dirty="0"/>
              <a:t> </a:t>
            </a:r>
            <a:r>
              <a:rPr sz="3200" spc="-10" dirty="0"/>
              <a:t>extremen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4147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462" rIns="0" bIns="0" rtlCol="0">
            <a:spAutoFit/>
          </a:bodyPr>
          <a:lstStyle/>
          <a:p>
            <a:pPr marL="825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Hoge</a:t>
            </a:r>
            <a:r>
              <a:rPr sz="3200" spc="-65" dirty="0"/>
              <a:t> </a:t>
            </a:r>
            <a:r>
              <a:rPr sz="3200" dirty="0"/>
              <a:t>kwetsbaarheid</a:t>
            </a:r>
            <a:r>
              <a:rPr sz="3200" spc="-65" dirty="0"/>
              <a:t> </a:t>
            </a:r>
            <a:r>
              <a:rPr sz="3200" dirty="0"/>
              <a:t>voor</a:t>
            </a:r>
            <a:r>
              <a:rPr sz="3200" spc="-45" dirty="0"/>
              <a:t> </a:t>
            </a:r>
            <a:r>
              <a:rPr sz="3200" spc="-10" dirty="0"/>
              <a:t>droogte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70002" y="1515914"/>
            <a:ext cx="11652250" cy="3872229"/>
            <a:chOff x="270002" y="1515914"/>
            <a:chExt cx="11652250" cy="3872229"/>
          </a:xfrm>
        </p:grpSpPr>
        <p:pic>
          <p:nvPicPr>
            <p:cNvPr id="4" name="object 4" descr="A map of europe with different colored area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002" y="1559763"/>
              <a:ext cx="6538950" cy="33021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0151" y="1515914"/>
              <a:ext cx="6601846" cy="38721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1399" y="5013125"/>
            <a:ext cx="22028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E4D5D"/>
                </a:solidFill>
                <a:latin typeface="Arial"/>
                <a:cs typeface="Arial"/>
              </a:rPr>
              <a:t>Analyse:</a:t>
            </a:r>
            <a:r>
              <a:rPr sz="11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E4D5D"/>
                </a:solidFill>
                <a:latin typeface="Arial"/>
                <a:cs typeface="Arial"/>
              </a:rPr>
              <a:t>World</a:t>
            </a:r>
            <a:r>
              <a:rPr sz="1100" spc="-6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E4D5D"/>
                </a:solidFill>
                <a:latin typeface="Arial"/>
                <a:cs typeface="Arial"/>
              </a:rPr>
              <a:t>Resources</a:t>
            </a:r>
            <a:r>
              <a:rPr sz="11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E4D5D"/>
                </a:solidFill>
                <a:latin typeface="Arial"/>
                <a:cs typeface="Arial"/>
              </a:rPr>
              <a:t>Institute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747770"/>
            <a:ext cx="12192000" cy="5110480"/>
            <a:chOff x="0" y="1747770"/>
            <a:chExt cx="12192000" cy="5110480"/>
          </a:xfrm>
        </p:grpSpPr>
        <p:pic>
          <p:nvPicPr>
            <p:cNvPr id="3" name="object 3" descr="foto William Hoogteylin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07013" y="2067369"/>
              <a:ext cx="2257894" cy="15048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8217" y="1747770"/>
              <a:ext cx="7259781" cy="4418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5897" y="3449523"/>
              <a:ext cx="5401521" cy="2651987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/>
          <p:nvPr/>
        </p:nvSpPr>
        <p:spPr>
          <a:xfrm>
            <a:off x="767885" y="120653"/>
            <a:ext cx="3676015" cy="909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900" spc="-10" dirty="0">
                <a:solidFill>
                  <a:srgbClr val="1D8DAF"/>
                </a:solidFill>
                <a:latin typeface="Arial"/>
                <a:cs typeface="Arial"/>
              </a:rPr>
              <a:t>Vlaanderen: Drinkwatervoorziening</a:t>
            </a:r>
            <a:endParaRPr sz="2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7886" y="1218368"/>
            <a:ext cx="7895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40%</a:t>
            </a:r>
            <a:r>
              <a:rPr sz="1800" spc="-3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Vlaams</a:t>
            </a:r>
            <a:r>
              <a:rPr sz="1800" spc="-3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drinkwater</a:t>
            </a:r>
            <a:r>
              <a:rPr sz="1800" spc="2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afkomstig</a:t>
            </a:r>
            <a:r>
              <a:rPr sz="18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van</a:t>
            </a:r>
            <a:r>
              <a:rPr sz="18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Maas</a:t>
            </a:r>
            <a:r>
              <a:rPr sz="1800" spc="-2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(via</a:t>
            </a:r>
            <a:r>
              <a:rPr sz="18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Albertkanaal</a:t>
            </a:r>
            <a:r>
              <a:rPr sz="1800" spc="-1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D8DAF"/>
                </a:solidFill>
                <a:latin typeface="Arial"/>
                <a:cs typeface="Arial"/>
              </a:rPr>
              <a:t>en</a:t>
            </a:r>
            <a:r>
              <a:rPr sz="18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D8DAF"/>
                </a:solidFill>
                <a:latin typeface="Arial"/>
                <a:cs typeface="Arial"/>
              </a:rPr>
              <a:t>Netekanaal)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7430" y="3926566"/>
            <a:ext cx="3114687" cy="1522052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462" rIns="0" bIns="0" rtlCol="0">
            <a:spAutoFit/>
          </a:bodyPr>
          <a:lstStyle/>
          <a:p>
            <a:pPr marL="825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Sterke</a:t>
            </a:r>
            <a:r>
              <a:rPr sz="3200" spc="-60" dirty="0"/>
              <a:t> </a:t>
            </a:r>
            <a:r>
              <a:rPr sz="3200" dirty="0"/>
              <a:t>drainage</a:t>
            </a:r>
            <a:r>
              <a:rPr sz="3200" spc="-60" dirty="0"/>
              <a:t> </a:t>
            </a:r>
            <a:r>
              <a:rPr sz="3200" dirty="0"/>
              <a:t>en</a:t>
            </a:r>
            <a:r>
              <a:rPr sz="3200" spc="-50" dirty="0"/>
              <a:t> </a:t>
            </a:r>
            <a:r>
              <a:rPr sz="3200" dirty="0"/>
              <a:t>verlies</a:t>
            </a:r>
            <a:r>
              <a:rPr sz="3200" spc="-50" dirty="0"/>
              <a:t> </a:t>
            </a:r>
            <a:r>
              <a:rPr sz="3200" dirty="0"/>
              <a:t>aan</a:t>
            </a:r>
            <a:r>
              <a:rPr sz="3200" spc="-60" dirty="0"/>
              <a:t> </a:t>
            </a:r>
            <a:r>
              <a:rPr sz="3200" dirty="0"/>
              <a:t>waterbergend</a:t>
            </a:r>
            <a:r>
              <a:rPr sz="3200" spc="-75" dirty="0"/>
              <a:t> </a:t>
            </a:r>
            <a:r>
              <a:rPr sz="3200" spc="-10" dirty="0"/>
              <a:t>vermogen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54739" y="1347976"/>
            <a:ext cx="1483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Bovenstrooms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85998" y="1347976"/>
            <a:ext cx="1733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8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valleigebieden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6829" y="1347976"/>
            <a:ext cx="2331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8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bebouwde</a:t>
            </a:r>
            <a:r>
              <a:rPr sz="1800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gebieden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7902" y="1811632"/>
            <a:ext cx="3535727" cy="293050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149" y="1959991"/>
            <a:ext cx="3052443" cy="212714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03859" y="1838702"/>
            <a:ext cx="3302570" cy="189492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04889" y="4402992"/>
            <a:ext cx="10649585" cy="1724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5363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Sterk</a:t>
            </a:r>
            <a:r>
              <a:rPr sz="12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verlies</a:t>
            </a:r>
            <a:r>
              <a:rPr sz="1200" b="1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aan</a:t>
            </a:r>
            <a:r>
              <a:rPr sz="1200" b="1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waterbergend</a:t>
            </a:r>
            <a:r>
              <a:rPr sz="1200" b="1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vermogen</a:t>
            </a:r>
            <a:r>
              <a:rPr sz="1200" b="1" spc="-25" dirty="0">
                <a:solidFill>
                  <a:srgbClr val="2E4D5D"/>
                </a:solidFill>
                <a:latin typeface="Arial"/>
                <a:cs typeface="Arial"/>
              </a:rPr>
              <a:t> in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opwaartse</a:t>
            </a:r>
            <a:r>
              <a:rPr sz="1200" b="1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2E4D5D"/>
                </a:solidFill>
                <a:latin typeface="Arial"/>
                <a:cs typeface="Arial"/>
              </a:rPr>
              <a:t>landschappen</a:t>
            </a:r>
            <a:r>
              <a:rPr sz="1200" b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(cf. NOG vs </a:t>
            </a:r>
            <a:r>
              <a:rPr sz="1200" spc="-20" dirty="0">
                <a:solidFill>
                  <a:srgbClr val="2E4D5D"/>
                </a:solidFill>
                <a:latin typeface="Arial"/>
                <a:cs typeface="Arial"/>
              </a:rPr>
              <a:t>ROG)</a:t>
            </a:r>
            <a:endParaRPr sz="1200">
              <a:latin typeface="Arial"/>
              <a:cs typeface="Arial"/>
            </a:endParaRPr>
          </a:p>
          <a:p>
            <a:pPr marL="3703954" marR="3619500">
              <a:lnSpc>
                <a:spcPct val="100000"/>
              </a:lnSpc>
              <a:spcBef>
                <a:spcPts val="229"/>
              </a:spcBef>
            </a:pPr>
            <a:r>
              <a:rPr sz="1200" b="1" spc="-10" dirty="0">
                <a:solidFill>
                  <a:srgbClr val="2E4D5D"/>
                </a:solidFill>
                <a:latin typeface="Arial"/>
                <a:cs typeface="Arial"/>
              </a:rPr>
              <a:t>Verlies</a:t>
            </a:r>
            <a:r>
              <a:rPr sz="1200" b="1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van ca.</a:t>
            </a:r>
            <a:r>
              <a:rPr sz="1200" b="1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75%</a:t>
            </a:r>
            <a:r>
              <a:rPr sz="1200" b="1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van</a:t>
            </a:r>
            <a:r>
              <a:rPr sz="1200" b="1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wetlands</a:t>
            </a:r>
            <a:r>
              <a:rPr sz="1200" b="1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gedurende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afgelopen</a:t>
            </a:r>
            <a:r>
              <a:rPr sz="12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50-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60</a:t>
            </a:r>
            <a:r>
              <a:rPr sz="1200" spc="-5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jaar</a:t>
            </a:r>
            <a:r>
              <a:rPr sz="12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(INBO,</a:t>
            </a:r>
            <a:r>
              <a:rPr sz="12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Decleer</a:t>
            </a:r>
            <a:r>
              <a:rPr sz="12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et</a:t>
            </a:r>
            <a:r>
              <a:rPr sz="12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al.,</a:t>
            </a:r>
            <a:r>
              <a:rPr sz="12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E4D5D"/>
                </a:solidFill>
                <a:latin typeface="Arial"/>
                <a:cs typeface="Arial"/>
              </a:rPr>
              <a:t>2007)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1200">
              <a:latin typeface="Arial"/>
              <a:cs typeface="Arial"/>
            </a:endParaRPr>
          </a:p>
          <a:p>
            <a:pPr marL="7690484" marR="5080">
              <a:lnSpc>
                <a:spcPct val="100000"/>
              </a:lnSpc>
            </a:pPr>
            <a:r>
              <a:rPr sz="1200" b="1" spc="-10" dirty="0">
                <a:solidFill>
                  <a:srgbClr val="2E4D5D"/>
                </a:solidFill>
                <a:latin typeface="Arial"/>
                <a:cs typeface="Arial"/>
              </a:rPr>
              <a:t>Toename</a:t>
            </a:r>
            <a:r>
              <a:rPr sz="1200" b="1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200" b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E4D5D"/>
                </a:solidFill>
                <a:latin typeface="Arial"/>
                <a:cs typeface="Arial"/>
              </a:rPr>
              <a:t>verharding</a:t>
            </a:r>
            <a:r>
              <a:rPr sz="1200" b="1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(van</a:t>
            </a:r>
            <a:r>
              <a:rPr sz="12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4-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5%</a:t>
            </a:r>
            <a:r>
              <a:rPr sz="12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E4D5D"/>
                </a:solidFill>
                <a:latin typeface="Arial"/>
                <a:cs typeface="Arial"/>
              </a:rPr>
              <a:t>1976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tot</a:t>
            </a:r>
            <a:r>
              <a:rPr sz="1200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9-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10%</a:t>
            </a:r>
            <a:r>
              <a:rPr sz="12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in 2000</a:t>
            </a:r>
            <a:r>
              <a:rPr sz="12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tot</a:t>
            </a:r>
            <a:r>
              <a:rPr sz="1200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15,7%</a:t>
            </a:r>
            <a:r>
              <a:rPr sz="12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200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E4D5D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  <a:p>
            <a:pPr marL="7690484">
              <a:lnSpc>
                <a:spcPct val="100000"/>
              </a:lnSpc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=&gt;</a:t>
            </a:r>
            <a:r>
              <a:rPr sz="12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E4D5D"/>
                </a:solidFill>
                <a:latin typeface="Arial"/>
                <a:cs typeface="Arial"/>
              </a:rPr>
              <a:t>Toename</a:t>
            </a:r>
            <a:r>
              <a:rPr sz="12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in urbane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drainage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89990"/>
            <a:ext cx="12192000" cy="5968365"/>
            <a:chOff x="0" y="889990"/>
            <a:chExt cx="12192000" cy="5968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367" y="889990"/>
              <a:ext cx="5739345" cy="38269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3810" y="4106481"/>
              <a:ext cx="3672369" cy="21545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4079" y="4353153"/>
              <a:ext cx="6622199" cy="2208992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64661" y="234318"/>
            <a:ext cx="46742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Juli</a:t>
            </a:r>
            <a:r>
              <a:rPr sz="3200" spc="-40" dirty="0"/>
              <a:t> </a:t>
            </a:r>
            <a:r>
              <a:rPr sz="3200" dirty="0"/>
              <a:t>2021:</a:t>
            </a:r>
            <a:r>
              <a:rPr sz="3200" spc="-35" dirty="0"/>
              <a:t> </a:t>
            </a:r>
            <a:r>
              <a:rPr sz="3200" spc="-10" dirty="0"/>
              <a:t>overstromingen</a:t>
            </a:r>
            <a:endParaRPr sz="32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88899" y="878560"/>
            <a:ext cx="3412176" cy="227524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467636" y="3211558"/>
            <a:ext cx="48774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1841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41</a:t>
            </a:r>
            <a:r>
              <a:rPr sz="15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doden</a:t>
            </a:r>
            <a:r>
              <a:rPr sz="15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500" spc="-10" dirty="0">
                <a:solidFill>
                  <a:srgbClr val="2E4D5D"/>
                </a:solidFill>
                <a:latin typeface="Arial"/>
                <a:cs typeface="Arial"/>
              </a:rPr>
              <a:t> Wallonië Tientallen</a:t>
            </a:r>
            <a:r>
              <a:rPr sz="15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personen</a:t>
            </a:r>
            <a:r>
              <a:rPr sz="15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E4D5D"/>
                </a:solidFill>
                <a:latin typeface="Arial"/>
                <a:cs typeface="Arial"/>
              </a:rPr>
              <a:t>vermist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38</a:t>
            </a:r>
            <a:r>
              <a:rPr sz="15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000</a:t>
            </a:r>
            <a:r>
              <a:rPr sz="15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huizen</a:t>
            </a:r>
            <a:r>
              <a:rPr sz="15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beschadigd,</a:t>
            </a:r>
            <a:r>
              <a:rPr sz="1500" spc="-7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waarvan</a:t>
            </a:r>
            <a:r>
              <a:rPr sz="15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642</a:t>
            </a:r>
            <a:r>
              <a:rPr sz="15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E4D5D"/>
                </a:solidFill>
                <a:latin typeface="Arial"/>
                <a:cs typeface="Arial"/>
              </a:rPr>
              <a:t>volledig</a:t>
            </a:r>
            <a:r>
              <a:rPr sz="15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E4D5D"/>
                </a:solidFill>
                <a:latin typeface="Arial"/>
                <a:cs typeface="Arial"/>
              </a:rPr>
              <a:t>vernield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3751" y="1264899"/>
            <a:ext cx="5801360" cy="4534535"/>
            <a:chOff x="2043751" y="1264899"/>
            <a:chExt cx="5801360" cy="4534535"/>
          </a:xfrm>
        </p:grpSpPr>
        <p:pic>
          <p:nvPicPr>
            <p:cNvPr id="3" name="object 3" descr="Landgebruik 1988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5426" y="3519322"/>
              <a:ext cx="5246176" cy="2279736"/>
            </a:xfrm>
            <a:prstGeom prst="rect">
              <a:avLst/>
            </a:prstGeom>
          </p:spPr>
        </p:pic>
        <p:pic>
          <p:nvPicPr>
            <p:cNvPr id="4" name="object 4" descr="Landgebruik 1976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3751" y="1264899"/>
              <a:ext cx="5801242" cy="2301018"/>
            </a:xfrm>
            <a:prstGeom prst="rect">
              <a:avLst/>
            </a:prstGeom>
          </p:spPr>
        </p:pic>
        <p:sp>
          <p:nvSpPr>
            <p:cNvPr id="5" name="object 5">
              <a:hlinkClick r:id="rId2"/>
            </p:cNvPr>
            <p:cNvSpPr/>
            <p:nvPr/>
          </p:nvSpPr>
          <p:spPr>
            <a:xfrm>
              <a:off x="4502251" y="3542487"/>
              <a:ext cx="687705" cy="400685"/>
            </a:xfrm>
            <a:custGeom>
              <a:avLst/>
              <a:gdLst/>
              <a:ahLst/>
              <a:cxnLst/>
              <a:rect l="l" t="t" r="r" b="b"/>
              <a:pathLst>
                <a:path w="687704" h="400685">
                  <a:moveTo>
                    <a:pt x="687387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687387" y="400113"/>
                  </a:lnTo>
                  <a:lnTo>
                    <a:pt x="68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>
              <a:hlinkClick r:id="rId2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2564" y="3697224"/>
              <a:ext cx="457199" cy="29108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02251" y="3542487"/>
            <a:ext cx="687705" cy="40068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endParaRPr sz="10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000" spc="-20" dirty="0">
                <a:solidFill>
                  <a:srgbClr val="2E4D5D"/>
                </a:solidFill>
                <a:latin typeface="Arial"/>
                <a:cs typeface="Arial"/>
                <a:hlinkClick r:id="rId2"/>
              </a:rPr>
              <a:t>2000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02251" y="1280960"/>
            <a:ext cx="687705" cy="293370"/>
            <a:chOff x="4502251" y="1280960"/>
            <a:chExt cx="687705" cy="293370"/>
          </a:xfrm>
        </p:grpSpPr>
        <p:sp>
          <p:nvSpPr>
            <p:cNvPr id="9" name="object 9">
              <a:hlinkClick r:id="rId4"/>
            </p:cNvPr>
            <p:cNvSpPr/>
            <p:nvPr/>
          </p:nvSpPr>
          <p:spPr>
            <a:xfrm>
              <a:off x="4502251" y="1280960"/>
              <a:ext cx="687705" cy="246379"/>
            </a:xfrm>
            <a:custGeom>
              <a:avLst/>
              <a:gdLst/>
              <a:ahLst/>
              <a:cxnLst/>
              <a:rect l="l" t="t" r="r" b="b"/>
              <a:pathLst>
                <a:path w="687704" h="246380">
                  <a:moveTo>
                    <a:pt x="687387" y="0"/>
                  </a:moveTo>
                  <a:lnTo>
                    <a:pt x="0" y="0"/>
                  </a:lnTo>
                  <a:lnTo>
                    <a:pt x="0" y="246214"/>
                  </a:lnTo>
                  <a:lnTo>
                    <a:pt x="687387" y="246214"/>
                  </a:lnTo>
                  <a:lnTo>
                    <a:pt x="68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hlinkClick r:id="rId4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12563" y="1283208"/>
              <a:ext cx="457199" cy="29108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502251" y="1280960"/>
            <a:ext cx="687705" cy="246379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000" spc="-20" dirty="0">
                <a:solidFill>
                  <a:srgbClr val="2E4D5D"/>
                </a:solidFill>
                <a:latin typeface="Arial"/>
                <a:cs typeface="Arial"/>
                <a:hlinkClick r:id="rId4"/>
              </a:rPr>
              <a:t>1976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49248" y="2058962"/>
            <a:ext cx="2208530" cy="682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solidFill>
                  <a:srgbClr val="2E4D5D"/>
                </a:solidFill>
                <a:latin typeface="Arial"/>
                <a:cs typeface="Arial"/>
              </a:rPr>
              <a:t>Vlaanderen</a:t>
            </a:r>
            <a:r>
              <a:rPr sz="1400" i="1" spc="-7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1400" i="1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2E4D5D"/>
                </a:solidFill>
                <a:latin typeface="Arial"/>
                <a:cs typeface="Arial"/>
              </a:rPr>
              <a:t>Brussel: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1976: 4</a:t>
            </a:r>
            <a:r>
              <a:rPr sz="1800" i="1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à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5%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verhard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49249" y="4518928"/>
            <a:ext cx="2538095" cy="1127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2000: 9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à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10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%</a:t>
            </a: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 verhard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2023: 15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à</a:t>
            </a:r>
            <a:r>
              <a:rPr sz="1800" i="1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16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%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verhard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916655" y="2926177"/>
            <a:ext cx="95250" cy="1541145"/>
            <a:chOff x="8916655" y="2926177"/>
            <a:chExt cx="95250" cy="1541145"/>
          </a:xfrm>
        </p:grpSpPr>
        <p:sp>
          <p:nvSpPr>
            <p:cNvPr id="15" name="object 15"/>
            <p:cNvSpPr/>
            <p:nvPr/>
          </p:nvSpPr>
          <p:spPr>
            <a:xfrm>
              <a:off x="8964276" y="2926177"/>
              <a:ext cx="0" cy="1537970"/>
            </a:xfrm>
            <a:custGeom>
              <a:avLst/>
              <a:gdLst/>
              <a:ahLst/>
              <a:cxnLst/>
              <a:rect l="l" t="t" r="r" b="b"/>
              <a:pathLst>
                <a:path h="1537970">
                  <a:moveTo>
                    <a:pt x="0" y="0"/>
                  </a:moveTo>
                  <a:lnTo>
                    <a:pt x="0" y="1537817"/>
                  </a:lnTo>
                </a:path>
              </a:pathLst>
            </a:custGeom>
            <a:ln w="635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919830" y="4387799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0"/>
                  </a:moveTo>
                  <a:lnTo>
                    <a:pt x="44450" y="7620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064" rIns="0" bIns="0" rtlCol="0">
            <a:spAutoFit/>
          </a:bodyPr>
          <a:lstStyle/>
          <a:p>
            <a:pPr marL="21336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Urbanisatie</a:t>
            </a:r>
            <a:r>
              <a:rPr sz="3200" spc="-95" dirty="0"/>
              <a:t> </a:t>
            </a:r>
            <a:r>
              <a:rPr sz="3200" dirty="0"/>
              <a:t>-&gt;</a:t>
            </a:r>
            <a:r>
              <a:rPr sz="3200" spc="-140" dirty="0"/>
              <a:t> </a:t>
            </a:r>
            <a:r>
              <a:rPr sz="3200" spc="-30" dirty="0"/>
              <a:t>Toenemende</a:t>
            </a:r>
            <a:r>
              <a:rPr sz="3200" spc="-95" dirty="0"/>
              <a:t> </a:t>
            </a:r>
            <a:r>
              <a:rPr sz="3200" spc="-10" dirty="0"/>
              <a:t>verharding</a:t>
            </a:r>
            <a:endParaRPr sz="3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462" rIns="0" bIns="0" rtlCol="0">
            <a:spAutoFit/>
          </a:bodyPr>
          <a:lstStyle/>
          <a:p>
            <a:pPr marL="825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Hoge</a:t>
            </a:r>
            <a:r>
              <a:rPr sz="3200" spc="-70" dirty="0"/>
              <a:t> </a:t>
            </a:r>
            <a:r>
              <a:rPr sz="3200" dirty="0"/>
              <a:t>kwetsbaarheid</a:t>
            </a:r>
            <a:r>
              <a:rPr sz="3200" spc="-75" dirty="0"/>
              <a:t> </a:t>
            </a:r>
            <a:r>
              <a:rPr sz="3200" dirty="0"/>
              <a:t>voor</a:t>
            </a:r>
            <a:r>
              <a:rPr sz="3200" spc="-50" dirty="0"/>
              <a:t> </a:t>
            </a:r>
            <a:r>
              <a:rPr sz="3200" dirty="0"/>
              <a:t>hydrologische</a:t>
            </a:r>
            <a:r>
              <a:rPr sz="3200" spc="-80" dirty="0"/>
              <a:t> </a:t>
            </a:r>
            <a:r>
              <a:rPr sz="3200" spc="-10" dirty="0"/>
              <a:t>extremen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362508" y="1223302"/>
            <a:ext cx="5307965" cy="4534535"/>
            <a:chOff x="362508" y="1223302"/>
            <a:chExt cx="5307965" cy="4534535"/>
          </a:xfrm>
        </p:grpSpPr>
        <p:pic>
          <p:nvPicPr>
            <p:cNvPr id="4" name="object 4" descr="Landgebruik 1988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183" y="3477717"/>
              <a:ext cx="5246180" cy="2279737"/>
            </a:xfrm>
            <a:prstGeom prst="rect">
              <a:avLst/>
            </a:prstGeom>
          </p:spPr>
        </p:pic>
        <p:pic>
          <p:nvPicPr>
            <p:cNvPr id="5" name="object 5" descr="Landgebruik 1976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508" y="1223302"/>
              <a:ext cx="5299904" cy="2301016"/>
            </a:xfrm>
            <a:prstGeom prst="rect">
              <a:avLst/>
            </a:prstGeom>
          </p:spPr>
        </p:pic>
        <p:sp>
          <p:nvSpPr>
            <p:cNvPr id="6" name="object 6">
              <a:hlinkClick r:id="rId2"/>
            </p:cNvPr>
            <p:cNvSpPr/>
            <p:nvPr/>
          </p:nvSpPr>
          <p:spPr>
            <a:xfrm>
              <a:off x="2821000" y="3500882"/>
              <a:ext cx="687705" cy="400685"/>
            </a:xfrm>
            <a:custGeom>
              <a:avLst/>
              <a:gdLst/>
              <a:ahLst/>
              <a:cxnLst/>
              <a:rect l="l" t="t" r="r" b="b"/>
              <a:pathLst>
                <a:path w="687704" h="400685">
                  <a:moveTo>
                    <a:pt x="687387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687387" y="400113"/>
                  </a:lnTo>
                  <a:lnTo>
                    <a:pt x="68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>
              <a:hlinkClick r:id="rId2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1592" y="3656076"/>
              <a:ext cx="457199" cy="29108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821000" y="3500882"/>
            <a:ext cx="687705" cy="40068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endParaRPr sz="10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000" spc="-20" dirty="0">
                <a:solidFill>
                  <a:srgbClr val="2E4D5D"/>
                </a:solidFill>
                <a:latin typeface="Arial"/>
                <a:cs typeface="Arial"/>
                <a:hlinkClick r:id="rId2"/>
              </a:rPr>
              <a:t>2000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21000" y="1239354"/>
            <a:ext cx="687705" cy="294005"/>
            <a:chOff x="2821000" y="1239354"/>
            <a:chExt cx="687705" cy="294005"/>
          </a:xfrm>
        </p:grpSpPr>
        <p:sp>
          <p:nvSpPr>
            <p:cNvPr id="10" name="object 10">
              <a:hlinkClick r:id="rId4"/>
            </p:cNvPr>
            <p:cNvSpPr/>
            <p:nvPr/>
          </p:nvSpPr>
          <p:spPr>
            <a:xfrm>
              <a:off x="2821000" y="1239354"/>
              <a:ext cx="687705" cy="246379"/>
            </a:xfrm>
            <a:custGeom>
              <a:avLst/>
              <a:gdLst/>
              <a:ahLst/>
              <a:cxnLst/>
              <a:rect l="l" t="t" r="r" b="b"/>
              <a:pathLst>
                <a:path w="687704" h="246380">
                  <a:moveTo>
                    <a:pt x="687387" y="0"/>
                  </a:moveTo>
                  <a:lnTo>
                    <a:pt x="0" y="0"/>
                  </a:lnTo>
                  <a:lnTo>
                    <a:pt x="0" y="246214"/>
                  </a:lnTo>
                  <a:lnTo>
                    <a:pt x="687387" y="246214"/>
                  </a:lnTo>
                  <a:lnTo>
                    <a:pt x="68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>
              <a:hlinkClick r:id="rId4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1592" y="1242059"/>
              <a:ext cx="457199" cy="29108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821000" y="1239354"/>
            <a:ext cx="687705" cy="246379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000" spc="-20" dirty="0">
                <a:solidFill>
                  <a:srgbClr val="2E4D5D"/>
                </a:solidFill>
                <a:latin typeface="Arial"/>
                <a:cs typeface="Arial"/>
                <a:hlinkClick r:id="rId4"/>
              </a:rPr>
              <a:t>1976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39373" y="2093560"/>
            <a:ext cx="2208530" cy="682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solidFill>
                  <a:srgbClr val="2E4D5D"/>
                </a:solidFill>
                <a:latin typeface="Arial"/>
                <a:cs typeface="Arial"/>
              </a:rPr>
              <a:t>Vlaanderen</a:t>
            </a:r>
            <a:r>
              <a:rPr sz="1400" i="1" spc="-7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1400" i="1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2E4D5D"/>
                </a:solidFill>
                <a:latin typeface="Arial"/>
                <a:cs typeface="Arial"/>
              </a:rPr>
              <a:t>Brussel: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1976: 4</a:t>
            </a:r>
            <a:r>
              <a:rPr sz="1800" i="1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à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5%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verhard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39374" y="4553525"/>
            <a:ext cx="2538095" cy="1127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2000: 9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à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10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%</a:t>
            </a: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 verhard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2023: 15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à</a:t>
            </a:r>
            <a:r>
              <a:rPr sz="1800" i="1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16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%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verhard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806782" y="2960776"/>
            <a:ext cx="95250" cy="1541145"/>
            <a:chOff x="6806782" y="2960776"/>
            <a:chExt cx="95250" cy="1541145"/>
          </a:xfrm>
        </p:grpSpPr>
        <p:sp>
          <p:nvSpPr>
            <p:cNvPr id="16" name="object 16"/>
            <p:cNvSpPr/>
            <p:nvPr/>
          </p:nvSpPr>
          <p:spPr>
            <a:xfrm>
              <a:off x="6854402" y="2960776"/>
              <a:ext cx="0" cy="1537970"/>
            </a:xfrm>
            <a:custGeom>
              <a:avLst/>
              <a:gdLst/>
              <a:ahLst/>
              <a:cxnLst/>
              <a:rect l="l" t="t" r="r" b="b"/>
              <a:pathLst>
                <a:path h="1537970">
                  <a:moveTo>
                    <a:pt x="0" y="0"/>
                  </a:moveTo>
                  <a:lnTo>
                    <a:pt x="0" y="1537817"/>
                  </a:lnTo>
                </a:path>
              </a:pathLst>
            </a:custGeom>
            <a:ln w="635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09957" y="4422397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0"/>
                  </a:moveTo>
                  <a:lnTo>
                    <a:pt x="44450" y="7620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 descr="Landgebruik 1976">
            <a:hlinkClick r:id="rId4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96512" y="1255356"/>
            <a:ext cx="951035" cy="761885"/>
          </a:xfrm>
          <a:prstGeom prst="rect">
            <a:avLst/>
          </a:prstGeom>
        </p:spPr>
      </p:pic>
      <p:pic>
        <p:nvPicPr>
          <p:cNvPr id="19" name="object 19" descr="inl1_v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53818" y="1056779"/>
            <a:ext cx="3238496" cy="2420932"/>
          </a:xfrm>
          <a:prstGeom prst="rect">
            <a:avLst/>
          </a:prstGeom>
        </p:spPr>
      </p:pic>
      <p:pic>
        <p:nvPicPr>
          <p:cNvPr id="20" name="object 20" descr="inl2_v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55118" y="3596590"/>
            <a:ext cx="3238494" cy="245109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Landgebruik 1976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04977" y="1264899"/>
            <a:ext cx="5694095" cy="2262859"/>
          </a:xfrm>
          <a:prstGeom prst="rect">
            <a:avLst/>
          </a:prstGeom>
        </p:spPr>
      </p:pic>
      <p:pic>
        <p:nvPicPr>
          <p:cNvPr id="3" name="object 3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12564" y="3697224"/>
            <a:ext cx="457199" cy="2910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3695" y="3749536"/>
            <a:ext cx="280670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spc="-20" dirty="0">
                <a:solidFill>
                  <a:srgbClr val="2E4D5D"/>
                </a:solidFill>
                <a:latin typeface="Arial"/>
                <a:cs typeface="Arial"/>
                <a:hlinkClick r:id="rId4"/>
              </a:rPr>
              <a:t>2000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02251" y="1280960"/>
            <a:ext cx="687705" cy="293370"/>
            <a:chOff x="4502251" y="1280960"/>
            <a:chExt cx="687705" cy="293370"/>
          </a:xfrm>
        </p:grpSpPr>
        <p:sp>
          <p:nvSpPr>
            <p:cNvPr id="6" name="object 6">
              <a:hlinkClick r:id="rId2"/>
            </p:cNvPr>
            <p:cNvSpPr/>
            <p:nvPr/>
          </p:nvSpPr>
          <p:spPr>
            <a:xfrm>
              <a:off x="4502251" y="1280960"/>
              <a:ext cx="687705" cy="246379"/>
            </a:xfrm>
            <a:custGeom>
              <a:avLst/>
              <a:gdLst/>
              <a:ahLst/>
              <a:cxnLst/>
              <a:rect l="l" t="t" r="r" b="b"/>
              <a:pathLst>
                <a:path w="687704" h="246380">
                  <a:moveTo>
                    <a:pt x="687387" y="0"/>
                  </a:moveTo>
                  <a:lnTo>
                    <a:pt x="0" y="0"/>
                  </a:lnTo>
                  <a:lnTo>
                    <a:pt x="0" y="246214"/>
                  </a:lnTo>
                  <a:lnTo>
                    <a:pt x="687387" y="246214"/>
                  </a:lnTo>
                  <a:lnTo>
                    <a:pt x="68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>
              <a:hlinkClick r:id="rId2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2563" y="1283208"/>
              <a:ext cx="457199" cy="29108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502251" y="1280960"/>
            <a:ext cx="687705" cy="246379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000" spc="-20" dirty="0">
                <a:solidFill>
                  <a:srgbClr val="2E4D5D"/>
                </a:solidFill>
                <a:latin typeface="Arial"/>
                <a:cs typeface="Arial"/>
                <a:hlinkClick r:id="rId2"/>
              </a:rPr>
              <a:t>1976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49248" y="2441826"/>
            <a:ext cx="2208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1976: 4</a:t>
            </a:r>
            <a:r>
              <a:rPr sz="1800" i="1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à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5%</a:t>
            </a:r>
            <a:r>
              <a:rPr sz="1800" i="1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verhard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916655" y="2926177"/>
            <a:ext cx="95250" cy="1541145"/>
            <a:chOff x="8916655" y="2926177"/>
            <a:chExt cx="95250" cy="1541145"/>
          </a:xfrm>
        </p:grpSpPr>
        <p:sp>
          <p:nvSpPr>
            <p:cNvPr id="11" name="object 11"/>
            <p:cNvSpPr/>
            <p:nvPr/>
          </p:nvSpPr>
          <p:spPr>
            <a:xfrm>
              <a:off x="8964276" y="2926177"/>
              <a:ext cx="0" cy="1537970"/>
            </a:xfrm>
            <a:custGeom>
              <a:avLst/>
              <a:gdLst/>
              <a:ahLst/>
              <a:cxnLst/>
              <a:rect l="l" t="t" r="r" b="b"/>
              <a:pathLst>
                <a:path h="1537970">
                  <a:moveTo>
                    <a:pt x="0" y="0"/>
                  </a:moveTo>
                  <a:lnTo>
                    <a:pt x="0" y="1537817"/>
                  </a:lnTo>
                </a:path>
              </a:pathLst>
            </a:custGeom>
            <a:ln w="635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919830" y="4387799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0"/>
                  </a:moveTo>
                  <a:lnTo>
                    <a:pt x="44450" y="7620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949249" y="2058962"/>
            <a:ext cx="1873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solidFill>
                  <a:srgbClr val="2E4D5D"/>
                </a:solidFill>
                <a:latin typeface="Arial"/>
                <a:cs typeface="Arial"/>
              </a:rPr>
              <a:t>Vlaanderen</a:t>
            </a:r>
            <a:r>
              <a:rPr sz="1400" i="1" spc="-7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1400" i="1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2E4D5D"/>
                </a:solidFill>
                <a:latin typeface="Arial"/>
                <a:cs typeface="Arial"/>
              </a:rPr>
              <a:t>Brussel: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49249" y="4518929"/>
            <a:ext cx="2080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“business-as-usual”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2050:</a:t>
            </a:r>
            <a:r>
              <a:rPr sz="1800" i="1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2E4D5D"/>
                </a:solidFill>
                <a:latin typeface="Arial"/>
                <a:cs typeface="Arial"/>
              </a:rPr>
              <a:t>±20%</a:t>
            </a:r>
            <a:r>
              <a:rPr sz="1800" i="1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2E4D5D"/>
                </a:solidFill>
                <a:latin typeface="Arial"/>
                <a:cs typeface="Arial"/>
              </a:rPr>
              <a:t>verhard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045398" y="3646513"/>
            <a:ext cx="5825490" cy="2378075"/>
            <a:chOff x="2045398" y="3646513"/>
            <a:chExt cx="5825490" cy="2378075"/>
          </a:xfrm>
        </p:grpSpPr>
        <p:pic>
          <p:nvPicPr>
            <p:cNvPr id="16" name="object 16" descr="Landgebruik 2050">
              <a:hlinkClick r:id="rId4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5398" y="3713251"/>
              <a:ext cx="5825108" cy="231082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527765" y="3646513"/>
              <a:ext cx="687705" cy="400685"/>
            </a:xfrm>
            <a:custGeom>
              <a:avLst/>
              <a:gdLst/>
              <a:ahLst/>
              <a:cxnLst/>
              <a:rect l="l" t="t" r="r" b="b"/>
              <a:pathLst>
                <a:path w="687704" h="400685">
                  <a:moveTo>
                    <a:pt x="687387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687387" y="400113"/>
                  </a:lnTo>
                  <a:lnTo>
                    <a:pt x="68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>
              <a:hlinkClick r:id="rId4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38472" y="3800856"/>
              <a:ext cx="457199" cy="29108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606504" y="3828879"/>
            <a:ext cx="3060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solidFill>
                  <a:srgbClr val="2E4D5D"/>
                </a:solidFill>
                <a:latin typeface="Arial"/>
                <a:cs typeface="Arial"/>
                <a:hlinkClick r:id="rId4"/>
              </a:rPr>
              <a:t>2050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114224" y="3553298"/>
            <a:ext cx="3554095" cy="2837180"/>
            <a:chOff x="3114224" y="3553298"/>
            <a:chExt cx="3554095" cy="2837180"/>
          </a:xfrm>
        </p:grpSpPr>
        <p:sp>
          <p:nvSpPr>
            <p:cNvPr id="21" name="object 21"/>
            <p:cNvSpPr/>
            <p:nvPr/>
          </p:nvSpPr>
          <p:spPr>
            <a:xfrm>
              <a:off x="3270936" y="3646507"/>
              <a:ext cx="3384550" cy="2731135"/>
            </a:xfrm>
            <a:custGeom>
              <a:avLst/>
              <a:gdLst/>
              <a:ahLst/>
              <a:cxnLst/>
              <a:rect l="l" t="t" r="r" b="b"/>
              <a:pathLst>
                <a:path w="3384550" h="2731135">
                  <a:moveTo>
                    <a:pt x="0" y="0"/>
                  </a:moveTo>
                  <a:lnTo>
                    <a:pt x="3384372" y="2731033"/>
                  </a:lnTo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26924" y="3565998"/>
              <a:ext cx="3384550" cy="2811780"/>
            </a:xfrm>
            <a:custGeom>
              <a:avLst/>
              <a:gdLst/>
              <a:ahLst/>
              <a:cxnLst/>
              <a:rect l="l" t="t" r="r" b="b"/>
              <a:pathLst>
                <a:path w="3384550" h="2811779">
                  <a:moveTo>
                    <a:pt x="3384372" y="0"/>
                  </a:moveTo>
                  <a:lnTo>
                    <a:pt x="0" y="2811551"/>
                  </a:lnTo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139346" y="4745335"/>
            <a:ext cx="1497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betonstop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064" rIns="0" bIns="0" rtlCol="0">
            <a:spAutoFit/>
          </a:bodyPr>
          <a:lstStyle/>
          <a:p>
            <a:pPr marL="21336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Urbanisatie</a:t>
            </a:r>
            <a:r>
              <a:rPr sz="3200" spc="-95" dirty="0"/>
              <a:t> </a:t>
            </a:r>
            <a:r>
              <a:rPr sz="3200" dirty="0"/>
              <a:t>-&gt;</a:t>
            </a:r>
            <a:r>
              <a:rPr sz="3200" spc="-140" dirty="0"/>
              <a:t> </a:t>
            </a:r>
            <a:r>
              <a:rPr sz="3200" spc="-30" dirty="0"/>
              <a:t>Toenemende</a:t>
            </a:r>
            <a:r>
              <a:rPr sz="3200" spc="-95" dirty="0"/>
              <a:t> </a:t>
            </a:r>
            <a:r>
              <a:rPr sz="3200" spc="-10" dirty="0"/>
              <a:t>verharding</a:t>
            </a:r>
            <a:endParaRPr sz="3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5223" y="339209"/>
            <a:ext cx="80791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Beleidsplan</a:t>
            </a:r>
            <a:r>
              <a:rPr sz="3200" spc="-85" dirty="0"/>
              <a:t> </a:t>
            </a:r>
            <a:r>
              <a:rPr sz="3200" dirty="0"/>
              <a:t>Ruimte</a:t>
            </a:r>
            <a:r>
              <a:rPr sz="3200" spc="-80" dirty="0"/>
              <a:t> </a:t>
            </a:r>
            <a:r>
              <a:rPr sz="3200" dirty="0"/>
              <a:t>Vlaanderen</a:t>
            </a:r>
            <a:r>
              <a:rPr sz="3200" spc="-90" dirty="0"/>
              <a:t> </a:t>
            </a:r>
            <a:r>
              <a:rPr sz="3200" spc="-10" dirty="0"/>
              <a:t>(“bouwshift”)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6668" y="2491663"/>
            <a:ext cx="1998935" cy="263066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92998" y="1913216"/>
            <a:ext cx="5597525" cy="3524885"/>
            <a:chOff x="4892998" y="1913216"/>
            <a:chExt cx="5597525" cy="35248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2998" y="2411194"/>
              <a:ext cx="4707677" cy="30263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5317" y="1913216"/>
              <a:ext cx="3275035" cy="141638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907918" y="3619818"/>
            <a:ext cx="1878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2E4D5D"/>
                </a:solidFill>
                <a:latin typeface="Arial"/>
                <a:cs typeface="Arial"/>
              </a:rPr>
              <a:t>Figuren:</a:t>
            </a:r>
            <a:r>
              <a:rPr sz="1200" i="1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2E4D5D"/>
                </a:solidFill>
                <a:latin typeface="Arial"/>
                <a:cs typeface="Arial"/>
              </a:rPr>
              <a:t>Vlaamse</a:t>
            </a:r>
            <a:r>
              <a:rPr sz="1200" i="1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2E4D5D"/>
                </a:solidFill>
                <a:latin typeface="Arial"/>
                <a:cs typeface="Arial"/>
              </a:rPr>
              <a:t>Overheid</a:t>
            </a:r>
            <a:endParaRPr sz="120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</a:pPr>
            <a:r>
              <a:rPr sz="1200" i="1" dirty="0">
                <a:solidFill>
                  <a:srgbClr val="2E4D5D"/>
                </a:solidFill>
                <a:latin typeface="Arial"/>
                <a:cs typeface="Arial"/>
              </a:rPr>
              <a:t>-</a:t>
            </a:r>
            <a:r>
              <a:rPr sz="1200" i="1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2E4D5D"/>
                </a:solidFill>
                <a:latin typeface="Arial"/>
                <a:cs typeface="Arial"/>
              </a:rPr>
              <a:t>Dept.</a:t>
            </a:r>
            <a:r>
              <a:rPr sz="1200" i="1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2E4D5D"/>
                </a:solidFill>
                <a:latin typeface="Arial"/>
                <a:cs typeface="Arial"/>
              </a:rPr>
              <a:t>Omgeving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8426" y="990188"/>
            <a:ext cx="6118860" cy="8274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Toename</a:t>
            </a:r>
            <a:r>
              <a:rPr sz="1800" spc="-8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ruimtebeslag</a:t>
            </a:r>
            <a:r>
              <a:rPr sz="1800" spc="-6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terugdringen:</a:t>
            </a:r>
            <a:endParaRPr sz="1800">
              <a:latin typeface="Arial"/>
              <a:cs typeface="Arial"/>
            </a:endParaRPr>
          </a:p>
          <a:p>
            <a:pPr marL="901065">
              <a:lnSpc>
                <a:spcPct val="100000"/>
              </a:lnSpc>
              <a:spcBef>
                <a:spcPts val="994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tot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3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ha/dag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tegen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2025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18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tot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0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ha/dag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tegen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2040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7179" y="381418"/>
            <a:ext cx="10633075" cy="5716270"/>
            <a:chOff x="647179" y="381418"/>
            <a:chExt cx="10633075" cy="5716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740" y="381418"/>
              <a:ext cx="10288430" cy="57157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7179" y="1735162"/>
              <a:ext cx="837565" cy="1223010"/>
            </a:xfrm>
            <a:custGeom>
              <a:avLst/>
              <a:gdLst/>
              <a:ahLst/>
              <a:cxnLst/>
              <a:rect l="l" t="t" r="r" b="b"/>
              <a:pathLst>
                <a:path w="837565" h="1223010">
                  <a:moveTo>
                    <a:pt x="837285" y="0"/>
                  </a:moveTo>
                  <a:lnTo>
                    <a:pt x="0" y="0"/>
                  </a:lnTo>
                  <a:lnTo>
                    <a:pt x="0" y="1222870"/>
                  </a:lnTo>
                  <a:lnTo>
                    <a:pt x="837285" y="1222870"/>
                  </a:lnTo>
                  <a:lnTo>
                    <a:pt x="8372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8008" y="1098293"/>
            <a:ext cx="8941435" cy="5031740"/>
            <a:chOff x="1918008" y="1098293"/>
            <a:chExt cx="8941435" cy="5031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8008" y="1098293"/>
              <a:ext cx="8400670" cy="49959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8008" y="1483188"/>
              <a:ext cx="8881836" cy="4646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4671" y="5575610"/>
              <a:ext cx="2882034" cy="27761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10026" y="1667636"/>
              <a:ext cx="1049655" cy="1822450"/>
            </a:xfrm>
            <a:custGeom>
              <a:avLst/>
              <a:gdLst/>
              <a:ahLst/>
              <a:cxnLst/>
              <a:rect l="l" t="t" r="r" b="b"/>
              <a:pathLst>
                <a:path w="1049654" h="1822450">
                  <a:moveTo>
                    <a:pt x="1049235" y="0"/>
                  </a:moveTo>
                  <a:lnTo>
                    <a:pt x="54406" y="0"/>
                  </a:lnTo>
                  <a:lnTo>
                    <a:pt x="54406" y="731189"/>
                  </a:lnTo>
                  <a:lnTo>
                    <a:pt x="0" y="731189"/>
                  </a:lnTo>
                  <a:lnTo>
                    <a:pt x="0" y="1821865"/>
                  </a:lnTo>
                  <a:lnTo>
                    <a:pt x="994829" y="1821865"/>
                  </a:lnTo>
                  <a:lnTo>
                    <a:pt x="994829" y="1090676"/>
                  </a:lnTo>
                  <a:lnTo>
                    <a:pt x="1049235" y="1090676"/>
                  </a:lnTo>
                  <a:lnTo>
                    <a:pt x="10492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064" rIns="0" bIns="0" rtlCol="0">
            <a:spAutoFit/>
          </a:bodyPr>
          <a:lstStyle/>
          <a:p>
            <a:pPr marL="28003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Evolutie</a:t>
            </a:r>
            <a:r>
              <a:rPr sz="3200" spc="-50" dirty="0"/>
              <a:t> </a:t>
            </a:r>
            <a:r>
              <a:rPr sz="3200" dirty="0"/>
              <a:t>in</a:t>
            </a:r>
            <a:r>
              <a:rPr sz="3200" spc="-45" dirty="0"/>
              <a:t> </a:t>
            </a:r>
            <a:r>
              <a:rPr sz="3200" dirty="0"/>
              <a:t>verharde</a:t>
            </a:r>
            <a:r>
              <a:rPr sz="3200" spc="-75" dirty="0"/>
              <a:t> </a:t>
            </a:r>
            <a:r>
              <a:rPr sz="3200" spc="-10" dirty="0"/>
              <a:t>oppervlakte</a:t>
            </a:r>
            <a:endParaRPr sz="3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064" rIns="0" bIns="0" rtlCol="0">
            <a:spAutoFit/>
          </a:bodyPr>
          <a:lstStyle/>
          <a:p>
            <a:pPr marL="28003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Evolutie</a:t>
            </a:r>
            <a:r>
              <a:rPr sz="3200" spc="-50" dirty="0"/>
              <a:t> </a:t>
            </a:r>
            <a:r>
              <a:rPr sz="3200" dirty="0"/>
              <a:t>in</a:t>
            </a:r>
            <a:r>
              <a:rPr sz="3200" spc="-45" dirty="0"/>
              <a:t> </a:t>
            </a:r>
            <a:r>
              <a:rPr sz="3200" dirty="0"/>
              <a:t>verharde</a:t>
            </a:r>
            <a:r>
              <a:rPr sz="3200" spc="-75" dirty="0"/>
              <a:t> </a:t>
            </a:r>
            <a:r>
              <a:rPr sz="3200" spc="-10" dirty="0"/>
              <a:t>oppervlakte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1918008" y="1098293"/>
            <a:ext cx="8882380" cy="5031740"/>
            <a:chOff x="1918008" y="1098293"/>
            <a:chExt cx="8882380" cy="5031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8008" y="1098293"/>
              <a:ext cx="8400670" cy="49959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8008" y="1483188"/>
              <a:ext cx="8881836" cy="4646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0725" y="510125"/>
            <a:ext cx="8534399" cy="54863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777" y="534466"/>
            <a:ext cx="9796653" cy="544258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0" y="6340632"/>
            <a:ext cx="1057275" cy="37718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1335" y="982328"/>
            <a:ext cx="414591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Hoog</a:t>
            </a:r>
            <a:r>
              <a:rPr sz="2000" spc="-2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%</a:t>
            </a:r>
            <a:r>
              <a:rPr sz="2000" spc="-1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2B52"/>
                </a:solidFill>
                <a:latin typeface="Arial"/>
                <a:cs typeface="Arial"/>
              </a:rPr>
              <a:t>drainage: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via</a:t>
            </a:r>
            <a:r>
              <a:rPr sz="20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draineerbuizen,</a:t>
            </a:r>
            <a:r>
              <a:rPr sz="2000" spc="-9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E4D5D"/>
                </a:solidFill>
                <a:latin typeface="Arial"/>
                <a:cs typeface="Arial"/>
              </a:rPr>
              <a:t>grachten, </a:t>
            </a: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rechtgetrokken/ingedijkte</a:t>
            </a:r>
            <a:r>
              <a:rPr sz="2000" spc="-10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rivieren,</a:t>
            </a:r>
            <a:r>
              <a:rPr sz="2000" spc="-10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2E4D5D"/>
                </a:solidFill>
                <a:latin typeface="Arial"/>
                <a:cs typeface="Arial"/>
              </a:rPr>
              <a:t>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711335" y="195443"/>
            <a:ext cx="606552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dirty="0"/>
              <a:t>Sterke</a:t>
            </a:r>
            <a:r>
              <a:rPr sz="3100" spc="-95" dirty="0"/>
              <a:t> </a:t>
            </a:r>
            <a:r>
              <a:rPr sz="3100" dirty="0"/>
              <a:t>“drooglegging”</a:t>
            </a:r>
            <a:r>
              <a:rPr sz="3100" spc="-60" dirty="0"/>
              <a:t> </a:t>
            </a:r>
            <a:r>
              <a:rPr sz="3100" dirty="0"/>
              <a:t>van</a:t>
            </a:r>
            <a:r>
              <a:rPr sz="3100" spc="-90" dirty="0"/>
              <a:t> </a:t>
            </a:r>
            <a:r>
              <a:rPr sz="3100" dirty="0"/>
              <a:t>het</a:t>
            </a:r>
            <a:r>
              <a:rPr sz="3100" spc="-100" dirty="0"/>
              <a:t> </a:t>
            </a:r>
            <a:r>
              <a:rPr sz="3100" spc="-20" dirty="0"/>
              <a:t>land</a:t>
            </a:r>
            <a:endParaRPr sz="3100"/>
          </a:p>
        </p:txBody>
      </p:sp>
      <p:grpSp>
        <p:nvGrpSpPr>
          <p:cNvPr id="5" name="object 5"/>
          <p:cNvGrpSpPr/>
          <p:nvPr/>
        </p:nvGrpSpPr>
        <p:grpSpPr>
          <a:xfrm>
            <a:off x="0" y="1916862"/>
            <a:ext cx="5845810" cy="4828540"/>
            <a:chOff x="0" y="1916862"/>
            <a:chExt cx="5845810" cy="4828540"/>
          </a:xfrm>
        </p:grpSpPr>
        <p:pic>
          <p:nvPicPr>
            <p:cNvPr id="6" name="object 6" descr="https://encrypted-tbn0.gstatic.com/images?q=tbn%3AANd9GcQVR2Rhb1w-f_6nHmtcDwE2wGQKd8tJSlj26V1oUiTU4gS_KzAzVPGULPOBfRigUnOGLLcEPEdS&amp;usqp=CAc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097" y="1916862"/>
              <a:ext cx="1579270" cy="15792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2520" y="2361817"/>
              <a:ext cx="2847974" cy="1609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429000"/>
              <a:ext cx="3811447" cy="1444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2686" y="4480496"/>
              <a:ext cx="2742942" cy="22648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391" y="4874005"/>
              <a:ext cx="2571148" cy="171097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442992" y="1006621"/>
            <a:ext cx="58788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3/4</a:t>
            </a:r>
            <a:r>
              <a:rPr sz="1950" baseline="25641" dirty="0">
                <a:solidFill>
                  <a:srgbClr val="2E4D5D"/>
                </a:solidFill>
                <a:latin typeface="Arial"/>
                <a:cs typeface="Arial"/>
              </a:rPr>
              <a:t>e</a:t>
            </a:r>
            <a:r>
              <a:rPr sz="1950" spc="232" baseline="25641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van</a:t>
            </a:r>
            <a:r>
              <a:rPr sz="20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infiltratiegebieden</a:t>
            </a:r>
            <a:r>
              <a:rPr sz="2000" spc="-5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20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E4D5D"/>
                </a:solidFill>
                <a:latin typeface="Arial"/>
                <a:cs typeface="Arial"/>
              </a:rPr>
              <a:t>wetlands</a:t>
            </a:r>
            <a:r>
              <a:rPr sz="20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E4D5D"/>
                </a:solidFill>
                <a:latin typeface="Arial"/>
                <a:cs typeface="Arial"/>
              </a:rPr>
              <a:t>verdwenen: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25112" y="6367793"/>
            <a:ext cx="16617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Bron: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Decleer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(2006)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67071" y="1474368"/>
            <a:ext cx="6139203" cy="47248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89104" y="195449"/>
            <a:ext cx="101250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November</a:t>
            </a:r>
            <a:r>
              <a:rPr sz="3200" spc="-55" dirty="0"/>
              <a:t> </a:t>
            </a:r>
            <a:r>
              <a:rPr sz="3200" dirty="0"/>
              <a:t>&amp;</a:t>
            </a:r>
            <a:r>
              <a:rPr sz="3200" spc="-30" dirty="0"/>
              <a:t> </a:t>
            </a:r>
            <a:r>
              <a:rPr sz="3200" dirty="0"/>
              <a:t>december</a:t>
            </a:r>
            <a:r>
              <a:rPr sz="3200" spc="-55" dirty="0"/>
              <a:t> </a:t>
            </a:r>
            <a:r>
              <a:rPr sz="3200" dirty="0"/>
              <a:t>2023</a:t>
            </a:r>
            <a:r>
              <a:rPr sz="3200" spc="-25" dirty="0"/>
              <a:t> </a:t>
            </a:r>
            <a:r>
              <a:rPr sz="3200" dirty="0"/>
              <a:t>–</a:t>
            </a:r>
            <a:r>
              <a:rPr sz="3200" spc="-40" dirty="0"/>
              <a:t> </a:t>
            </a:r>
            <a:r>
              <a:rPr sz="3200" dirty="0"/>
              <a:t>Januari</a:t>
            </a:r>
            <a:r>
              <a:rPr sz="3200" spc="-45" dirty="0"/>
              <a:t> </a:t>
            </a:r>
            <a:r>
              <a:rPr sz="3200" dirty="0"/>
              <a:t>2024</a:t>
            </a:r>
            <a:r>
              <a:rPr sz="3200" spc="-45" dirty="0"/>
              <a:t> </a:t>
            </a:r>
            <a:r>
              <a:rPr sz="3200" dirty="0"/>
              <a:t>–</a:t>
            </a:r>
            <a:r>
              <a:rPr sz="3200" spc="-40" dirty="0"/>
              <a:t> </a:t>
            </a:r>
            <a:r>
              <a:rPr sz="3200" dirty="0"/>
              <a:t>Mei</a:t>
            </a:r>
            <a:r>
              <a:rPr sz="3200" spc="-35" dirty="0"/>
              <a:t> </a:t>
            </a:r>
            <a:r>
              <a:rPr sz="3200" spc="-20" dirty="0"/>
              <a:t>2024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87212" y="1177836"/>
            <a:ext cx="11662410" cy="4398010"/>
            <a:chOff x="287212" y="1177836"/>
            <a:chExt cx="11662410" cy="4398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212" y="1203300"/>
              <a:ext cx="3956796" cy="22256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066" y="3048635"/>
              <a:ext cx="3043717" cy="17120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9495" y="4376064"/>
              <a:ext cx="2132515" cy="1199540"/>
            </a:xfrm>
            <a:prstGeom prst="rect">
              <a:avLst/>
            </a:prstGeom>
          </p:spPr>
        </p:pic>
        <p:pic>
          <p:nvPicPr>
            <p:cNvPr id="7" name="object 7" descr="Nergens zijn we kwetsbaarder voor wateroverlast dan langs de Dender | De  Standaard Mobile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3135" y="1177836"/>
              <a:ext cx="3264153" cy="21721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3554" y="3552355"/>
              <a:ext cx="3785755" cy="1905779"/>
            </a:xfrm>
            <a:prstGeom prst="rect">
              <a:avLst/>
            </a:prstGeom>
          </p:spPr>
        </p:pic>
        <p:pic>
          <p:nvPicPr>
            <p:cNvPr id="9" name="object 9" descr="De overstromingen van 2010 zetten onder andere Liedekerke onder water.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37190" y="2717076"/>
              <a:ext cx="1755860" cy="11705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5628" y="1203301"/>
              <a:ext cx="3494556" cy="19656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54440" y="3060890"/>
              <a:ext cx="3494566" cy="196569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15901" y="873419"/>
            <a:ext cx="639699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97960" algn="l"/>
              </a:tabLst>
            </a:pPr>
            <a:r>
              <a:rPr sz="1350" dirty="0">
                <a:solidFill>
                  <a:srgbClr val="2E4D5D"/>
                </a:solidFill>
                <a:latin typeface="Arial"/>
                <a:cs typeface="Arial"/>
              </a:rPr>
              <a:t>Overstromingen</a:t>
            </a:r>
            <a:r>
              <a:rPr sz="1350" spc="-6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E4D5D"/>
                </a:solidFill>
                <a:latin typeface="Arial"/>
                <a:cs typeface="Arial"/>
              </a:rPr>
              <a:t>Westhoek</a:t>
            </a:r>
            <a:r>
              <a:rPr sz="1350" spc="-7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E4D5D"/>
                </a:solidFill>
                <a:latin typeface="Arial"/>
                <a:cs typeface="Arial"/>
              </a:rPr>
              <a:t>-</a:t>
            </a:r>
            <a:r>
              <a:rPr sz="135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2E4D5D"/>
                </a:solidFill>
                <a:latin typeface="Arial"/>
                <a:cs typeface="Arial"/>
              </a:rPr>
              <a:t>IJzerbekken</a:t>
            </a:r>
            <a:r>
              <a:rPr sz="1350" dirty="0">
                <a:solidFill>
                  <a:srgbClr val="2E4D5D"/>
                </a:solidFill>
                <a:latin typeface="Arial"/>
                <a:cs typeface="Arial"/>
              </a:rPr>
              <a:t>	Overstromingen</a:t>
            </a:r>
            <a:r>
              <a:rPr sz="1350" spc="-9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2E4D5D"/>
                </a:solidFill>
                <a:latin typeface="Arial"/>
                <a:cs typeface="Arial"/>
              </a:rPr>
              <a:t>Denderbekken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34598" y="850713"/>
            <a:ext cx="183832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2E4D5D"/>
                </a:solidFill>
                <a:latin typeface="Arial"/>
                <a:cs typeface="Arial"/>
              </a:rPr>
              <a:t>Overstromingen</a:t>
            </a:r>
            <a:r>
              <a:rPr sz="1350" spc="-8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2E4D5D"/>
                </a:solidFill>
                <a:latin typeface="Arial"/>
                <a:cs typeface="Arial"/>
              </a:rPr>
              <a:t>Voeren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16963" y="5702791"/>
            <a:ext cx="3395979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652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Natste</a:t>
            </a:r>
            <a:r>
              <a:rPr sz="1400" spc="-4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winter</a:t>
            </a:r>
            <a:r>
              <a:rPr sz="1400" spc="-2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+</a:t>
            </a:r>
            <a:r>
              <a:rPr sz="1400" spc="-2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lente</a:t>
            </a:r>
            <a:r>
              <a:rPr sz="1400" spc="-2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+</a:t>
            </a:r>
            <a:r>
              <a:rPr sz="1400" spc="-2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ganse</a:t>
            </a:r>
            <a:r>
              <a:rPr sz="1400" spc="-3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jaar</a:t>
            </a:r>
            <a:r>
              <a:rPr sz="1400" spc="-3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7252D"/>
                </a:solidFill>
                <a:latin typeface="Arial"/>
                <a:cs typeface="Arial"/>
              </a:rPr>
              <a:t>2024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sinds</a:t>
            </a:r>
            <a:r>
              <a:rPr sz="1400" spc="-3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het</a:t>
            </a:r>
            <a:r>
              <a:rPr sz="1400" spc="-1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begin</a:t>
            </a:r>
            <a:r>
              <a:rPr sz="1400" spc="-2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van</a:t>
            </a:r>
            <a:r>
              <a:rPr sz="1400" spc="-1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7252D"/>
                </a:solidFill>
                <a:latin typeface="Arial"/>
                <a:cs typeface="Arial"/>
              </a:rPr>
              <a:t>waarnemingen</a:t>
            </a:r>
            <a:r>
              <a:rPr sz="1400" spc="-3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in</a:t>
            </a:r>
            <a:r>
              <a:rPr sz="1400" spc="-1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7252D"/>
                </a:solidFill>
                <a:latin typeface="Arial"/>
                <a:cs typeface="Arial"/>
              </a:rPr>
              <a:t>1833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0" y="6340632"/>
            <a:ext cx="1057275" cy="37718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663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95"/>
              </a:spcBef>
            </a:pPr>
            <a:r>
              <a:rPr sz="3100" dirty="0"/>
              <a:t>Sterke</a:t>
            </a:r>
            <a:r>
              <a:rPr sz="3100" spc="-95" dirty="0"/>
              <a:t> </a:t>
            </a:r>
            <a:r>
              <a:rPr sz="3100" dirty="0"/>
              <a:t>“drooglegging”</a:t>
            </a:r>
            <a:r>
              <a:rPr sz="3100" spc="-60" dirty="0"/>
              <a:t> </a:t>
            </a:r>
            <a:r>
              <a:rPr sz="3100" dirty="0"/>
              <a:t>van</a:t>
            </a:r>
            <a:r>
              <a:rPr sz="3100" spc="-90" dirty="0"/>
              <a:t> </a:t>
            </a:r>
            <a:r>
              <a:rPr sz="3100" dirty="0"/>
              <a:t>het</a:t>
            </a:r>
            <a:r>
              <a:rPr sz="3100" spc="-100" dirty="0"/>
              <a:t> </a:t>
            </a:r>
            <a:r>
              <a:rPr sz="3100" spc="-20" dirty="0"/>
              <a:t>land</a:t>
            </a:r>
            <a:endParaRPr sz="31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32004"/>
            <a:ext cx="12191987" cy="26482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4809" y="3753282"/>
            <a:ext cx="5800034" cy="303576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5451" y="1292885"/>
            <a:ext cx="11481435" cy="5425440"/>
            <a:chOff x="625451" y="1292885"/>
            <a:chExt cx="11481435" cy="5425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9000" y="6340632"/>
              <a:ext cx="1057275" cy="3771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451" y="1292885"/>
              <a:ext cx="11027560" cy="50069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47249" y="5345772"/>
              <a:ext cx="967265" cy="6064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01147" y="5379211"/>
              <a:ext cx="294005" cy="270510"/>
            </a:xfrm>
            <a:custGeom>
              <a:avLst/>
              <a:gdLst/>
              <a:ahLst/>
              <a:cxnLst/>
              <a:rect l="l" t="t" r="r" b="b"/>
              <a:pathLst>
                <a:path w="294004" h="270510">
                  <a:moveTo>
                    <a:pt x="293649" y="0"/>
                  </a:moveTo>
                  <a:lnTo>
                    <a:pt x="0" y="0"/>
                  </a:lnTo>
                  <a:lnTo>
                    <a:pt x="0" y="270256"/>
                  </a:lnTo>
                  <a:lnTo>
                    <a:pt x="293649" y="270256"/>
                  </a:lnTo>
                  <a:lnTo>
                    <a:pt x="293649" y="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711335" y="93011"/>
            <a:ext cx="7108190" cy="8661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00"/>
              </a:spcBef>
            </a:pPr>
            <a:r>
              <a:rPr sz="2900" dirty="0"/>
              <a:t>Sterk</a:t>
            </a:r>
            <a:r>
              <a:rPr sz="2900" spc="-30" dirty="0"/>
              <a:t> </a:t>
            </a:r>
            <a:r>
              <a:rPr sz="2900" dirty="0"/>
              <a:t>verlies</a:t>
            </a:r>
            <a:r>
              <a:rPr sz="2900" spc="-30" dirty="0"/>
              <a:t> </a:t>
            </a:r>
            <a:r>
              <a:rPr sz="2900" dirty="0"/>
              <a:t>aan</a:t>
            </a:r>
            <a:r>
              <a:rPr sz="2900" spc="-25" dirty="0"/>
              <a:t> </a:t>
            </a:r>
            <a:r>
              <a:rPr sz="2900" dirty="0"/>
              <a:t>natuurlijke</a:t>
            </a:r>
            <a:r>
              <a:rPr sz="2900" spc="-50" dirty="0"/>
              <a:t> </a:t>
            </a:r>
            <a:r>
              <a:rPr sz="2900" dirty="0"/>
              <a:t>sponsfunctie</a:t>
            </a:r>
            <a:r>
              <a:rPr sz="2900" spc="-50" dirty="0"/>
              <a:t> </a:t>
            </a:r>
            <a:r>
              <a:rPr sz="2900" spc="-25" dirty="0"/>
              <a:t>in </a:t>
            </a:r>
            <a:r>
              <a:rPr sz="2900" dirty="0"/>
              <a:t>bovenstroomse</a:t>
            </a:r>
            <a:r>
              <a:rPr sz="2900" spc="-65" dirty="0"/>
              <a:t> </a:t>
            </a:r>
            <a:r>
              <a:rPr sz="2900" spc="-10" dirty="0"/>
              <a:t>landschappen</a:t>
            </a:r>
            <a:endParaRPr sz="29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0" y="6340632"/>
            <a:ext cx="1057275" cy="377185"/>
          </a:xfrm>
          <a:prstGeom prst="rect">
            <a:avLst/>
          </a:prstGeom>
        </p:spPr>
      </p:pic>
      <p:sp>
        <p:nvSpPr>
          <p:cNvPr id="3" name="object 3" descr="$PPTXTitle"/>
          <p:cNvSpPr txBox="1"/>
          <p:nvPr/>
        </p:nvSpPr>
        <p:spPr>
          <a:xfrm>
            <a:off x="711335" y="93011"/>
            <a:ext cx="710819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dirty="0">
                <a:solidFill>
                  <a:srgbClr val="1D8DAF"/>
                </a:solidFill>
                <a:latin typeface="Arial"/>
                <a:cs typeface="Arial"/>
              </a:rPr>
              <a:t>Sterk</a:t>
            </a:r>
            <a:r>
              <a:rPr sz="2900" spc="-3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1D8DAF"/>
                </a:solidFill>
                <a:latin typeface="Arial"/>
                <a:cs typeface="Arial"/>
              </a:rPr>
              <a:t>verlies</a:t>
            </a:r>
            <a:r>
              <a:rPr sz="2900" spc="-3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1D8DAF"/>
                </a:solidFill>
                <a:latin typeface="Arial"/>
                <a:cs typeface="Arial"/>
              </a:rPr>
              <a:t>aan</a:t>
            </a:r>
            <a:r>
              <a:rPr sz="2900" spc="-2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1D8DAF"/>
                </a:solidFill>
                <a:latin typeface="Arial"/>
                <a:cs typeface="Arial"/>
              </a:rPr>
              <a:t>natuurlijke</a:t>
            </a:r>
            <a:r>
              <a:rPr sz="2900" spc="-5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1D8DAF"/>
                </a:solidFill>
                <a:latin typeface="Arial"/>
                <a:cs typeface="Arial"/>
              </a:rPr>
              <a:t>sponsfunctie</a:t>
            </a:r>
            <a:r>
              <a:rPr sz="2900" spc="-5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900" spc="-25" dirty="0">
                <a:solidFill>
                  <a:srgbClr val="1D8DAF"/>
                </a:solidFill>
                <a:latin typeface="Arial"/>
                <a:cs typeface="Arial"/>
              </a:rPr>
              <a:t>in</a:t>
            </a:r>
            <a:endParaRPr sz="2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1335" y="490954"/>
            <a:ext cx="494474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1D8DAF"/>
                </a:solidFill>
                <a:latin typeface="Arial"/>
                <a:cs typeface="Arial"/>
              </a:rPr>
              <a:t>bovenstroomse</a:t>
            </a:r>
            <a:r>
              <a:rPr sz="2900" spc="-6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900" spc="-10" dirty="0">
                <a:solidFill>
                  <a:srgbClr val="1D8DAF"/>
                </a:solidFill>
                <a:latin typeface="Arial"/>
                <a:cs typeface="Arial"/>
              </a:rPr>
              <a:t>landschappen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4029" y="1050739"/>
            <a:ext cx="11548110" cy="5760720"/>
            <a:chOff x="644029" y="1050739"/>
            <a:chExt cx="11548110" cy="57607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1063447"/>
              <a:ext cx="4485779" cy="57476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779" y="1968741"/>
              <a:ext cx="4529357" cy="45212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5779" y="1226629"/>
              <a:ext cx="3169285" cy="4404360"/>
            </a:xfrm>
            <a:custGeom>
              <a:avLst/>
              <a:gdLst/>
              <a:ahLst/>
              <a:cxnLst/>
              <a:rect l="l" t="t" r="r" b="b"/>
              <a:pathLst>
                <a:path w="3169285" h="4404360">
                  <a:moveTo>
                    <a:pt x="0" y="0"/>
                  </a:moveTo>
                  <a:lnTo>
                    <a:pt x="3169107" y="0"/>
                  </a:lnTo>
                  <a:lnTo>
                    <a:pt x="3169107" y="4403813"/>
                  </a:lnTo>
                  <a:lnTo>
                    <a:pt x="0" y="4403813"/>
                  </a:lnTo>
                  <a:lnTo>
                    <a:pt x="0" y="0"/>
                  </a:lnTo>
                  <a:close/>
                </a:path>
              </a:pathLst>
            </a:custGeom>
            <a:ln w="63499">
              <a:solidFill>
                <a:srgbClr val="0638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44886" y="1063439"/>
              <a:ext cx="2251710" cy="163195"/>
            </a:xfrm>
            <a:custGeom>
              <a:avLst/>
              <a:gdLst/>
              <a:ahLst/>
              <a:cxnLst/>
              <a:rect l="l" t="t" r="r" b="b"/>
              <a:pathLst>
                <a:path w="2251710" h="163194">
                  <a:moveTo>
                    <a:pt x="0" y="163195"/>
                  </a:moveTo>
                  <a:lnTo>
                    <a:pt x="22511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59135" y="5630451"/>
              <a:ext cx="2337435" cy="1087755"/>
            </a:xfrm>
            <a:custGeom>
              <a:avLst/>
              <a:gdLst/>
              <a:ahLst/>
              <a:cxnLst/>
              <a:rect l="l" t="t" r="r" b="b"/>
              <a:pathLst>
                <a:path w="2337435" h="1087754">
                  <a:moveTo>
                    <a:pt x="0" y="0"/>
                  </a:moveTo>
                  <a:lnTo>
                    <a:pt x="2336863" y="1087386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19980" y="1058190"/>
              <a:ext cx="2672006" cy="350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71972" y="1413357"/>
              <a:ext cx="2700224" cy="3458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3439" y="1093053"/>
              <a:ext cx="2169025" cy="31376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083300" y="683041"/>
            <a:ext cx="2612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Voorbeeld</a:t>
            </a:r>
            <a:r>
              <a:rPr sz="2000" spc="-6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2B52"/>
                </a:solidFill>
                <a:latin typeface="Arial"/>
                <a:cs typeface="Arial"/>
              </a:rPr>
              <a:t>klein</a:t>
            </a:r>
            <a:r>
              <a:rPr sz="2000" spc="-3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2B52"/>
                </a:solidFill>
                <a:latin typeface="Arial"/>
                <a:cs typeface="Arial"/>
              </a:rPr>
              <a:t>Schijn: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0" y="6340632"/>
            <a:ext cx="1057275" cy="37718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966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Grondwaterstanden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56259" y="6408926"/>
            <a:ext cx="2840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DOV</a:t>
            </a:r>
            <a:r>
              <a:rPr sz="12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–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actuele</a:t>
            </a:r>
            <a:r>
              <a:rPr sz="12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grondwaterstandsindicator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 descr="Verdeling van de verschillen tussen het grondwaterpeil per seizoen t.o.v. het gemiddeld peil in de referentieperiode voor dat seizoen."/>
          <p:cNvGrpSpPr/>
          <p:nvPr/>
        </p:nvGrpSpPr>
        <p:grpSpPr>
          <a:xfrm>
            <a:off x="553465" y="1614449"/>
            <a:ext cx="11528425" cy="4272280"/>
            <a:chOff x="553465" y="1614449"/>
            <a:chExt cx="11528425" cy="4272280"/>
          </a:xfrm>
        </p:grpSpPr>
        <p:pic>
          <p:nvPicPr>
            <p:cNvPr id="6" name="object 6" descr="Verdeling van de verschillen tussen het grondwaterpeil per seizoen t.o.v. het gemiddeld peil in de referentieperiode voor dat seizoen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465" y="1614449"/>
              <a:ext cx="11505793" cy="42719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609505" y="2748988"/>
              <a:ext cx="466090" cy="932815"/>
            </a:xfrm>
            <a:custGeom>
              <a:avLst/>
              <a:gdLst/>
              <a:ahLst/>
              <a:cxnLst/>
              <a:rect l="l" t="t" r="r" b="b"/>
              <a:pathLst>
                <a:path w="466090" h="932814">
                  <a:moveTo>
                    <a:pt x="72948" y="0"/>
                  </a:moveTo>
                  <a:lnTo>
                    <a:pt x="0" y="30810"/>
                  </a:lnTo>
                  <a:lnTo>
                    <a:pt x="356539" y="875106"/>
                  </a:lnTo>
                  <a:lnTo>
                    <a:pt x="320052" y="890511"/>
                  </a:lnTo>
                  <a:lnTo>
                    <a:pt x="423811" y="932649"/>
                  </a:lnTo>
                  <a:lnTo>
                    <a:pt x="465963" y="828890"/>
                  </a:lnTo>
                  <a:lnTo>
                    <a:pt x="429488" y="844296"/>
                  </a:lnTo>
                  <a:lnTo>
                    <a:pt x="72948" y="0"/>
                  </a:lnTo>
                  <a:close/>
                </a:path>
              </a:pathLst>
            </a:custGeom>
            <a:solidFill>
              <a:srgbClr val="1D8D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609505" y="2748988"/>
              <a:ext cx="466090" cy="932815"/>
            </a:xfrm>
            <a:custGeom>
              <a:avLst/>
              <a:gdLst/>
              <a:ahLst/>
              <a:cxnLst/>
              <a:rect l="l" t="t" r="r" b="b"/>
              <a:pathLst>
                <a:path w="466090" h="932814">
                  <a:moveTo>
                    <a:pt x="72948" y="0"/>
                  </a:moveTo>
                  <a:lnTo>
                    <a:pt x="429488" y="844296"/>
                  </a:lnTo>
                  <a:lnTo>
                    <a:pt x="465963" y="828890"/>
                  </a:lnTo>
                  <a:lnTo>
                    <a:pt x="423811" y="932649"/>
                  </a:lnTo>
                  <a:lnTo>
                    <a:pt x="320052" y="890511"/>
                  </a:lnTo>
                  <a:lnTo>
                    <a:pt x="356539" y="875106"/>
                  </a:lnTo>
                  <a:lnTo>
                    <a:pt x="0" y="30810"/>
                  </a:lnTo>
                  <a:lnTo>
                    <a:pt x="72948" y="0"/>
                  </a:lnTo>
                  <a:close/>
                </a:path>
              </a:pathLst>
            </a:custGeom>
            <a:ln w="12699">
              <a:solidFill>
                <a:srgbClr val="0638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/>
          <p:nvPr/>
        </p:nvSpPr>
        <p:spPr>
          <a:xfrm>
            <a:off x="3702753" y="2102000"/>
            <a:ext cx="39458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1D8DAF"/>
                </a:solidFill>
                <a:latin typeface="Arial"/>
                <a:cs typeface="Arial"/>
              </a:rPr>
              <a:t>Klimaatadaptatie!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57757" y="3320996"/>
            <a:ext cx="12376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1D8DAF"/>
                </a:solidFill>
                <a:latin typeface="Arial"/>
                <a:cs typeface="Arial"/>
              </a:rPr>
              <a:t>Hoe?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20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5925" rIns="0" bIns="0" rtlCol="0">
            <a:spAutoFit/>
          </a:bodyPr>
          <a:lstStyle/>
          <a:p>
            <a:pPr marL="28448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Problematiek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317282" y="2884938"/>
            <a:ext cx="7397115" cy="2001520"/>
            <a:chOff x="2317282" y="2884938"/>
            <a:chExt cx="7397115" cy="2001520"/>
          </a:xfrm>
        </p:grpSpPr>
        <p:sp>
          <p:nvSpPr>
            <p:cNvPr id="4" name="object 4"/>
            <p:cNvSpPr/>
            <p:nvPr/>
          </p:nvSpPr>
          <p:spPr>
            <a:xfrm>
              <a:off x="2320457" y="2888113"/>
              <a:ext cx="7386955" cy="0"/>
            </a:xfrm>
            <a:custGeom>
              <a:avLst/>
              <a:gdLst/>
              <a:ahLst/>
              <a:cxnLst/>
              <a:rect l="l" t="t" r="r" b="b"/>
              <a:pathLst>
                <a:path w="7386955">
                  <a:moveTo>
                    <a:pt x="0" y="0"/>
                  </a:moveTo>
                  <a:lnTo>
                    <a:pt x="7386459" y="0"/>
                  </a:lnTo>
                </a:path>
              </a:pathLst>
            </a:custGeom>
            <a:ln w="635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24753" y="4883153"/>
              <a:ext cx="7386955" cy="0"/>
            </a:xfrm>
            <a:custGeom>
              <a:avLst/>
              <a:gdLst/>
              <a:ahLst/>
              <a:cxnLst/>
              <a:rect l="l" t="t" r="r" b="b"/>
              <a:pathLst>
                <a:path w="7386955">
                  <a:moveTo>
                    <a:pt x="0" y="0"/>
                  </a:moveTo>
                  <a:lnTo>
                    <a:pt x="7386459" y="0"/>
                  </a:lnTo>
                </a:path>
              </a:pathLst>
            </a:custGeom>
            <a:ln w="635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388334" y="2691895"/>
            <a:ext cx="10547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overstroming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0057" y="4894356"/>
            <a:ext cx="1104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watertekorten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767581" y="2282339"/>
            <a:ext cx="6170930" cy="2746375"/>
            <a:chOff x="2767581" y="2282339"/>
            <a:chExt cx="6170930" cy="2746375"/>
          </a:xfrm>
        </p:grpSpPr>
        <p:sp>
          <p:nvSpPr>
            <p:cNvPr id="9" name="object 9"/>
            <p:cNvSpPr/>
            <p:nvPr/>
          </p:nvSpPr>
          <p:spPr>
            <a:xfrm>
              <a:off x="2780281" y="2295039"/>
              <a:ext cx="6145530" cy="2720975"/>
            </a:xfrm>
            <a:custGeom>
              <a:avLst/>
              <a:gdLst/>
              <a:ahLst/>
              <a:cxnLst/>
              <a:rect l="l" t="t" r="r" b="b"/>
              <a:pathLst>
                <a:path w="6145530" h="2720975">
                  <a:moveTo>
                    <a:pt x="0" y="2008710"/>
                  </a:moveTo>
                  <a:lnTo>
                    <a:pt x="4188" y="1946255"/>
                  </a:lnTo>
                  <a:lnTo>
                    <a:pt x="8373" y="1883960"/>
                  </a:lnTo>
                  <a:lnTo>
                    <a:pt x="12548" y="1821987"/>
                  </a:lnTo>
                  <a:lnTo>
                    <a:pt x="16712" y="1760497"/>
                  </a:lnTo>
                  <a:lnTo>
                    <a:pt x="20857" y="1699649"/>
                  </a:lnTo>
                  <a:lnTo>
                    <a:pt x="24982" y="1639605"/>
                  </a:lnTo>
                  <a:lnTo>
                    <a:pt x="29080" y="1580525"/>
                  </a:lnTo>
                  <a:lnTo>
                    <a:pt x="33149" y="1522570"/>
                  </a:lnTo>
                  <a:lnTo>
                    <a:pt x="37182" y="1465901"/>
                  </a:lnTo>
                  <a:lnTo>
                    <a:pt x="41177" y="1410679"/>
                  </a:lnTo>
                  <a:lnTo>
                    <a:pt x="45129" y="1357064"/>
                  </a:lnTo>
                  <a:lnTo>
                    <a:pt x="49033" y="1305216"/>
                  </a:lnTo>
                  <a:lnTo>
                    <a:pt x="52885" y="1255297"/>
                  </a:lnTo>
                  <a:lnTo>
                    <a:pt x="56681" y="1207468"/>
                  </a:lnTo>
                  <a:lnTo>
                    <a:pt x="60417" y="1161888"/>
                  </a:lnTo>
                  <a:lnTo>
                    <a:pt x="64087" y="1118719"/>
                  </a:lnTo>
                  <a:lnTo>
                    <a:pt x="67689" y="1078122"/>
                  </a:lnTo>
                  <a:lnTo>
                    <a:pt x="74666" y="1005284"/>
                  </a:lnTo>
                  <a:lnTo>
                    <a:pt x="81315" y="944660"/>
                  </a:lnTo>
                  <a:lnTo>
                    <a:pt x="92905" y="869705"/>
                  </a:lnTo>
                  <a:lnTo>
                    <a:pt x="108268" y="845645"/>
                  </a:lnTo>
                  <a:lnTo>
                    <a:pt x="115230" y="860354"/>
                  </a:lnTo>
                  <a:lnTo>
                    <a:pt x="121712" y="885651"/>
                  </a:lnTo>
                  <a:lnTo>
                    <a:pt x="127714" y="916108"/>
                  </a:lnTo>
                  <a:lnTo>
                    <a:pt x="133236" y="946297"/>
                  </a:lnTo>
                  <a:lnTo>
                    <a:pt x="138277" y="970790"/>
                  </a:lnTo>
                  <a:lnTo>
                    <a:pt x="147277" y="1034654"/>
                  </a:lnTo>
                  <a:lnTo>
                    <a:pt x="154597" y="1123582"/>
                  </a:lnTo>
                  <a:lnTo>
                    <a:pt x="159515" y="1202592"/>
                  </a:lnTo>
                  <a:lnTo>
                    <a:pt x="161315" y="1236703"/>
                  </a:lnTo>
                  <a:lnTo>
                    <a:pt x="163178" y="1208293"/>
                  </a:lnTo>
                  <a:lnTo>
                    <a:pt x="165641" y="1170229"/>
                  </a:lnTo>
                  <a:lnTo>
                    <a:pt x="169782" y="1109646"/>
                  </a:lnTo>
                  <a:lnTo>
                    <a:pt x="176682" y="1013678"/>
                  </a:lnTo>
                  <a:lnTo>
                    <a:pt x="189943" y="834754"/>
                  </a:lnTo>
                  <a:lnTo>
                    <a:pt x="207887" y="594441"/>
                  </a:lnTo>
                  <a:lnTo>
                    <a:pt x="223672" y="383613"/>
                  </a:lnTo>
                  <a:lnTo>
                    <a:pt x="230454" y="293143"/>
                  </a:lnTo>
                  <a:lnTo>
                    <a:pt x="235434" y="257430"/>
                  </a:lnTo>
                  <a:lnTo>
                    <a:pt x="242458" y="204691"/>
                  </a:lnTo>
                  <a:lnTo>
                    <a:pt x="251163" y="155433"/>
                  </a:lnTo>
                  <a:lnTo>
                    <a:pt x="261188" y="130164"/>
                  </a:lnTo>
                  <a:lnTo>
                    <a:pt x="273190" y="129698"/>
                  </a:lnTo>
                  <a:lnTo>
                    <a:pt x="287112" y="144642"/>
                  </a:lnTo>
                  <a:lnTo>
                    <a:pt x="301514" y="180228"/>
                  </a:lnTo>
                  <a:lnTo>
                    <a:pt x="314960" y="241683"/>
                  </a:lnTo>
                  <a:lnTo>
                    <a:pt x="324544" y="317576"/>
                  </a:lnTo>
                  <a:lnTo>
                    <a:pt x="329107" y="364723"/>
                  </a:lnTo>
                  <a:lnTo>
                    <a:pt x="333578" y="416185"/>
                  </a:lnTo>
                  <a:lnTo>
                    <a:pt x="338004" y="470597"/>
                  </a:lnTo>
                  <a:lnTo>
                    <a:pt x="342429" y="526597"/>
                  </a:lnTo>
                  <a:lnTo>
                    <a:pt x="346900" y="582821"/>
                  </a:lnTo>
                  <a:lnTo>
                    <a:pt x="351463" y="637903"/>
                  </a:lnTo>
                  <a:lnTo>
                    <a:pt x="356164" y="690482"/>
                  </a:lnTo>
                  <a:lnTo>
                    <a:pt x="361048" y="739193"/>
                  </a:lnTo>
                  <a:lnTo>
                    <a:pt x="366476" y="790238"/>
                  </a:lnTo>
                  <a:lnTo>
                    <a:pt x="371746" y="840435"/>
                  </a:lnTo>
                  <a:lnTo>
                    <a:pt x="376984" y="889785"/>
                  </a:lnTo>
                  <a:lnTo>
                    <a:pt x="382316" y="938287"/>
                  </a:lnTo>
                  <a:lnTo>
                    <a:pt x="387869" y="985942"/>
                  </a:lnTo>
                  <a:lnTo>
                    <a:pt x="393770" y="1032749"/>
                  </a:lnTo>
                  <a:lnTo>
                    <a:pt x="400144" y="1078708"/>
                  </a:lnTo>
                  <a:lnTo>
                    <a:pt x="407118" y="1123820"/>
                  </a:lnTo>
                  <a:lnTo>
                    <a:pt x="414820" y="1168084"/>
                  </a:lnTo>
                  <a:lnTo>
                    <a:pt x="439490" y="1279863"/>
                  </a:lnTo>
                  <a:lnTo>
                    <a:pt x="470039" y="1397542"/>
                  </a:lnTo>
                  <a:lnTo>
                    <a:pt x="496026" y="1490561"/>
                  </a:lnTo>
                  <a:lnTo>
                    <a:pt x="507009" y="1528358"/>
                  </a:lnTo>
                  <a:lnTo>
                    <a:pt x="514579" y="1548639"/>
                  </a:lnTo>
                  <a:lnTo>
                    <a:pt x="524769" y="1583825"/>
                  </a:lnTo>
                  <a:lnTo>
                    <a:pt x="536908" y="1624837"/>
                  </a:lnTo>
                  <a:lnTo>
                    <a:pt x="550322" y="1662598"/>
                  </a:lnTo>
                  <a:lnTo>
                    <a:pt x="564341" y="1688030"/>
                  </a:lnTo>
                  <a:lnTo>
                    <a:pt x="578291" y="1692055"/>
                  </a:lnTo>
                  <a:lnTo>
                    <a:pt x="591502" y="1665594"/>
                  </a:lnTo>
                  <a:lnTo>
                    <a:pt x="603469" y="1600515"/>
                  </a:lnTo>
                  <a:lnTo>
                    <a:pt x="609572" y="1553125"/>
                  </a:lnTo>
                  <a:lnTo>
                    <a:pt x="615736" y="1498195"/>
                  </a:lnTo>
                  <a:lnTo>
                    <a:pt x="621948" y="1437492"/>
                  </a:lnTo>
                  <a:lnTo>
                    <a:pt x="628194" y="1372786"/>
                  </a:lnTo>
                  <a:lnTo>
                    <a:pt x="634460" y="1305846"/>
                  </a:lnTo>
                  <a:lnTo>
                    <a:pt x="640733" y="1238441"/>
                  </a:lnTo>
                  <a:lnTo>
                    <a:pt x="647000" y="1172339"/>
                  </a:lnTo>
                  <a:lnTo>
                    <a:pt x="653246" y="1109311"/>
                  </a:lnTo>
                  <a:lnTo>
                    <a:pt x="659458" y="1051124"/>
                  </a:lnTo>
                  <a:lnTo>
                    <a:pt x="665622" y="999547"/>
                  </a:lnTo>
                  <a:lnTo>
                    <a:pt x="671724" y="956351"/>
                  </a:lnTo>
                  <a:lnTo>
                    <a:pt x="683691" y="902172"/>
                  </a:lnTo>
                  <a:lnTo>
                    <a:pt x="693798" y="890853"/>
                  </a:lnTo>
                  <a:lnTo>
                    <a:pt x="704315" y="902372"/>
                  </a:lnTo>
                  <a:lnTo>
                    <a:pt x="725570" y="975148"/>
                  </a:lnTo>
                  <a:lnTo>
                    <a:pt x="735802" y="1027015"/>
                  </a:lnTo>
                  <a:lnTo>
                    <a:pt x="745433" y="1082942"/>
                  </a:lnTo>
                  <a:lnTo>
                    <a:pt x="754211" y="1138233"/>
                  </a:lnTo>
                  <a:lnTo>
                    <a:pt x="761884" y="1188194"/>
                  </a:lnTo>
                  <a:lnTo>
                    <a:pt x="768197" y="1228130"/>
                  </a:lnTo>
                  <a:lnTo>
                    <a:pt x="773600" y="1274673"/>
                  </a:lnTo>
                  <a:lnTo>
                    <a:pt x="774735" y="1316449"/>
                  </a:lnTo>
                  <a:lnTo>
                    <a:pt x="773950" y="1356795"/>
                  </a:lnTo>
                  <a:lnTo>
                    <a:pt x="773593" y="1399048"/>
                  </a:lnTo>
                  <a:lnTo>
                    <a:pt x="776011" y="1446542"/>
                  </a:lnTo>
                  <a:lnTo>
                    <a:pt x="783551" y="1502615"/>
                  </a:lnTo>
                  <a:lnTo>
                    <a:pt x="810739" y="1626860"/>
                  </a:lnTo>
                  <a:lnTo>
                    <a:pt x="849328" y="1780324"/>
                  </a:lnTo>
                  <a:lnTo>
                    <a:pt x="883835" y="1910736"/>
                  </a:lnTo>
                  <a:lnTo>
                    <a:pt x="898779" y="1965822"/>
                  </a:lnTo>
                  <a:lnTo>
                    <a:pt x="911654" y="1997910"/>
                  </a:lnTo>
                  <a:lnTo>
                    <a:pt x="928369" y="2043340"/>
                  </a:lnTo>
                  <a:lnTo>
                    <a:pt x="948712" y="2096632"/>
                  </a:lnTo>
                  <a:lnTo>
                    <a:pt x="972469" y="2152308"/>
                  </a:lnTo>
                  <a:lnTo>
                    <a:pt x="999427" y="2204888"/>
                  </a:lnTo>
                  <a:lnTo>
                    <a:pt x="1029373" y="2248893"/>
                  </a:lnTo>
                  <a:lnTo>
                    <a:pt x="1062431" y="2284533"/>
                  </a:lnTo>
                  <a:lnTo>
                    <a:pt x="1098796" y="2316243"/>
                  </a:lnTo>
                  <a:lnTo>
                    <a:pt x="1138362" y="2344855"/>
                  </a:lnTo>
                  <a:lnTo>
                    <a:pt x="1181022" y="2371204"/>
                  </a:lnTo>
                  <a:lnTo>
                    <a:pt x="1226668" y="2396122"/>
                  </a:lnTo>
                  <a:lnTo>
                    <a:pt x="1275194" y="2420444"/>
                  </a:lnTo>
                  <a:lnTo>
                    <a:pt x="1307552" y="2437510"/>
                  </a:lnTo>
                  <a:lnTo>
                    <a:pt x="1356963" y="2466612"/>
                  </a:lnTo>
                  <a:lnTo>
                    <a:pt x="1419876" y="2493367"/>
                  </a:lnTo>
                  <a:lnTo>
                    <a:pt x="1469111" y="2507498"/>
                  </a:lnTo>
                  <a:lnTo>
                    <a:pt x="1536981" y="2523003"/>
                  </a:lnTo>
                  <a:lnTo>
                    <a:pt x="1628571" y="2540535"/>
                  </a:lnTo>
                  <a:lnTo>
                    <a:pt x="1954512" y="2589792"/>
                  </a:lnTo>
                  <a:lnTo>
                    <a:pt x="2398201" y="2649368"/>
                  </a:lnTo>
                  <a:lnTo>
                    <a:pt x="2789316" y="2699562"/>
                  </a:lnTo>
                  <a:lnTo>
                    <a:pt x="2957537" y="2720672"/>
                  </a:lnTo>
                  <a:lnTo>
                    <a:pt x="2959474" y="2692857"/>
                  </a:lnTo>
                  <a:lnTo>
                    <a:pt x="2964117" y="2623307"/>
                  </a:lnTo>
                  <a:lnTo>
                    <a:pt x="2966794" y="2582228"/>
                  </a:lnTo>
                  <a:lnTo>
                    <a:pt x="2969686" y="2537382"/>
                  </a:lnTo>
                  <a:lnTo>
                    <a:pt x="2972778" y="2489098"/>
                  </a:lnTo>
                  <a:lnTo>
                    <a:pt x="2976055" y="2437702"/>
                  </a:lnTo>
                  <a:lnTo>
                    <a:pt x="2979501" y="2383522"/>
                  </a:lnTo>
                  <a:lnTo>
                    <a:pt x="2983101" y="2326885"/>
                  </a:lnTo>
                  <a:lnTo>
                    <a:pt x="2986839" y="2268120"/>
                  </a:lnTo>
                  <a:lnTo>
                    <a:pt x="2990701" y="2207553"/>
                  </a:lnTo>
                  <a:lnTo>
                    <a:pt x="2994669" y="2145512"/>
                  </a:lnTo>
                  <a:lnTo>
                    <a:pt x="2998730" y="2082324"/>
                  </a:lnTo>
                  <a:lnTo>
                    <a:pt x="3002866" y="2018318"/>
                  </a:lnTo>
                  <a:lnTo>
                    <a:pt x="3007064" y="1953819"/>
                  </a:lnTo>
                  <a:lnTo>
                    <a:pt x="3011308" y="1889157"/>
                  </a:lnTo>
                  <a:lnTo>
                    <a:pt x="3015581" y="1824658"/>
                  </a:lnTo>
                  <a:lnTo>
                    <a:pt x="3019869" y="1760650"/>
                  </a:lnTo>
                  <a:lnTo>
                    <a:pt x="3024156" y="1697461"/>
                  </a:lnTo>
                  <a:lnTo>
                    <a:pt x="3028427" y="1635417"/>
                  </a:lnTo>
                  <a:lnTo>
                    <a:pt x="3032665" y="1574846"/>
                  </a:lnTo>
                  <a:lnTo>
                    <a:pt x="3036857" y="1516076"/>
                  </a:lnTo>
                  <a:lnTo>
                    <a:pt x="3040985" y="1459435"/>
                  </a:lnTo>
                  <a:lnTo>
                    <a:pt x="3045036" y="1405249"/>
                  </a:lnTo>
                  <a:lnTo>
                    <a:pt x="3048992" y="1353846"/>
                  </a:lnTo>
                  <a:lnTo>
                    <a:pt x="3052840" y="1305554"/>
                  </a:lnTo>
                  <a:lnTo>
                    <a:pt x="3056563" y="1260701"/>
                  </a:lnTo>
                  <a:lnTo>
                    <a:pt x="3060145" y="1219613"/>
                  </a:lnTo>
                  <a:lnTo>
                    <a:pt x="3066828" y="1150043"/>
                  </a:lnTo>
                  <a:lnTo>
                    <a:pt x="3072765" y="1099466"/>
                  </a:lnTo>
                  <a:lnTo>
                    <a:pt x="3084008" y="1043097"/>
                  </a:lnTo>
                  <a:lnTo>
                    <a:pt x="3089236" y="1034889"/>
                  </a:lnTo>
                  <a:lnTo>
                    <a:pt x="3094212" y="1038149"/>
                  </a:lnTo>
                  <a:lnTo>
                    <a:pt x="3107691" y="1102858"/>
                  </a:lnTo>
                  <a:lnTo>
                    <a:pt x="3115539" y="1177895"/>
                  </a:lnTo>
                  <a:lnTo>
                    <a:pt x="3119142" y="1220820"/>
                  </a:lnTo>
                  <a:lnTo>
                    <a:pt x="3122540" y="1265499"/>
                  </a:lnTo>
                  <a:lnTo>
                    <a:pt x="3125740" y="1310543"/>
                  </a:lnTo>
                  <a:lnTo>
                    <a:pt x="3128749" y="1354566"/>
                  </a:lnTo>
                  <a:lnTo>
                    <a:pt x="3131573" y="1396180"/>
                  </a:lnTo>
                  <a:lnTo>
                    <a:pt x="3134220" y="1433997"/>
                  </a:lnTo>
                  <a:lnTo>
                    <a:pt x="3136609" y="1476629"/>
                  </a:lnTo>
                  <a:lnTo>
                    <a:pt x="3138363" y="1527430"/>
                  </a:lnTo>
                  <a:lnTo>
                    <a:pt x="3139590" y="1584719"/>
                  </a:lnTo>
                  <a:lnTo>
                    <a:pt x="3140401" y="1646820"/>
                  </a:lnTo>
                  <a:lnTo>
                    <a:pt x="3140904" y="1712053"/>
                  </a:lnTo>
                  <a:lnTo>
                    <a:pt x="3141208" y="1778740"/>
                  </a:lnTo>
                  <a:lnTo>
                    <a:pt x="3141422" y="1845201"/>
                  </a:lnTo>
                  <a:lnTo>
                    <a:pt x="3141656" y="1909758"/>
                  </a:lnTo>
                  <a:lnTo>
                    <a:pt x="3142019" y="1970733"/>
                  </a:lnTo>
                  <a:lnTo>
                    <a:pt x="3142620" y="2026447"/>
                  </a:lnTo>
                  <a:lnTo>
                    <a:pt x="3143568" y="2075221"/>
                  </a:lnTo>
                  <a:lnTo>
                    <a:pt x="3144973" y="2115376"/>
                  </a:lnTo>
                  <a:lnTo>
                    <a:pt x="3149587" y="2163117"/>
                  </a:lnTo>
                  <a:lnTo>
                    <a:pt x="3153881" y="2165159"/>
                  </a:lnTo>
                  <a:lnTo>
                    <a:pt x="3158989" y="2145502"/>
                  </a:lnTo>
                  <a:lnTo>
                    <a:pt x="3164772" y="2108748"/>
                  </a:lnTo>
                  <a:lnTo>
                    <a:pt x="3171092" y="2059496"/>
                  </a:lnTo>
                  <a:lnTo>
                    <a:pt x="3177810" y="2002350"/>
                  </a:lnTo>
                  <a:lnTo>
                    <a:pt x="3184788" y="1941911"/>
                  </a:lnTo>
                  <a:lnTo>
                    <a:pt x="3191887" y="1882780"/>
                  </a:lnTo>
                  <a:lnTo>
                    <a:pt x="3198968" y="1829559"/>
                  </a:lnTo>
                  <a:lnTo>
                    <a:pt x="3205895" y="1786849"/>
                  </a:lnTo>
                  <a:lnTo>
                    <a:pt x="3212526" y="1759252"/>
                  </a:lnTo>
                  <a:lnTo>
                    <a:pt x="3218726" y="1751370"/>
                  </a:lnTo>
                  <a:lnTo>
                    <a:pt x="3237511" y="1833199"/>
                  </a:lnTo>
                  <a:lnTo>
                    <a:pt x="3257616" y="2000668"/>
                  </a:lnTo>
                  <a:lnTo>
                    <a:pt x="3273640" y="2165722"/>
                  </a:lnTo>
                  <a:lnTo>
                    <a:pt x="3280181" y="2240307"/>
                  </a:lnTo>
                  <a:lnTo>
                    <a:pt x="3282155" y="2213059"/>
                  </a:lnTo>
                  <a:lnTo>
                    <a:pt x="3286670" y="2147643"/>
                  </a:lnTo>
                  <a:lnTo>
                    <a:pt x="3291889" y="2068929"/>
                  </a:lnTo>
                  <a:lnTo>
                    <a:pt x="3294743" y="2025059"/>
                  </a:lnTo>
                  <a:lnTo>
                    <a:pt x="3297750" y="1978433"/>
                  </a:lnTo>
                  <a:lnTo>
                    <a:pt x="3300901" y="1929240"/>
                  </a:lnTo>
                  <a:lnTo>
                    <a:pt x="3304188" y="1877670"/>
                  </a:lnTo>
                  <a:lnTo>
                    <a:pt x="3307605" y="1823911"/>
                  </a:lnTo>
                  <a:lnTo>
                    <a:pt x="3311143" y="1768154"/>
                  </a:lnTo>
                  <a:lnTo>
                    <a:pt x="3314794" y="1710587"/>
                  </a:lnTo>
                  <a:lnTo>
                    <a:pt x="3318551" y="1651399"/>
                  </a:lnTo>
                  <a:lnTo>
                    <a:pt x="3322406" y="1590781"/>
                  </a:lnTo>
                  <a:lnTo>
                    <a:pt x="3326350" y="1528922"/>
                  </a:lnTo>
                  <a:lnTo>
                    <a:pt x="3330376" y="1466010"/>
                  </a:lnTo>
                  <a:lnTo>
                    <a:pt x="3334477" y="1402236"/>
                  </a:lnTo>
                  <a:lnTo>
                    <a:pt x="3338644" y="1337788"/>
                  </a:lnTo>
                  <a:lnTo>
                    <a:pt x="3342869" y="1272856"/>
                  </a:lnTo>
                  <a:lnTo>
                    <a:pt x="3347145" y="1207629"/>
                  </a:lnTo>
                  <a:lnTo>
                    <a:pt x="3351465" y="1142297"/>
                  </a:lnTo>
                  <a:lnTo>
                    <a:pt x="3355819" y="1077048"/>
                  </a:lnTo>
                  <a:lnTo>
                    <a:pt x="3360200" y="1012073"/>
                  </a:lnTo>
                  <a:lnTo>
                    <a:pt x="3364601" y="947561"/>
                  </a:lnTo>
                  <a:lnTo>
                    <a:pt x="3369013" y="883700"/>
                  </a:lnTo>
                  <a:lnTo>
                    <a:pt x="3373429" y="820681"/>
                  </a:lnTo>
                  <a:lnTo>
                    <a:pt x="3377842" y="758693"/>
                  </a:lnTo>
                  <a:lnTo>
                    <a:pt x="3382242" y="697924"/>
                  </a:lnTo>
                  <a:lnTo>
                    <a:pt x="3386622" y="638565"/>
                  </a:lnTo>
                  <a:lnTo>
                    <a:pt x="3390975" y="580804"/>
                  </a:lnTo>
                  <a:lnTo>
                    <a:pt x="3395293" y="524831"/>
                  </a:lnTo>
                  <a:lnTo>
                    <a:pt x="3399567" y="470836"/>
                  </a:lnTo>
                  <a:lnTo>
                    <a:pt x="3403791" y="419008"/>
                  </a:lnTo>
                  <a:lnTo>
                    <a:pt x="3407955" y="369535"/>
                  </a:lnTo>
                  <a:lnTo>
                    <a:pt x="3412053" y="322608"/>
                  </a:lnTo>
                  <a:lnTo>
                    <a:pt x="3416076" y="278416"/>
                  </a:lnTo>
                  <a:lnTo>
                    <a:pt x="3420017" y="237147"/>
                  </a:lnTo>
                  <a:lnTo>
                    <a:pt x="3423868" y="198992"/>
                  </a:lnTo>
                  <a:lnTo>
                    <a:pt x="3431268" y="132780"/>
                  </a:lnTo>
                  <a:lnTo>
                    <a:pt x="3438214" y="81294"/>
                  </a:lnTo>
                  <a:lnTo>
                    <a:pt x="3447430" y="33217"/>
                  </a:lnTo>
                  <a:lnTo>
                    <a:pt x="3464366" y="0"/>
                  </a:lnTo>
                  <a:lnTo>
                    <a:pt x="3469756" y="4372"/>
                  </a:lnTo>
                  <a:lnTo>
                    <a:pt x="3485288" y="56217"/>
                  </a:lnTo>
                  <a:lnTo>
                    <a:pt x="3495208" y="117617"/>
                  </a:lnTo>
                  <a:lnTo>
                    <a:pt x="3504867" y="195412"/>
                  </a:lnTo>
                  <a:lnTo>
                    <a:pt x="3509622" y="239099"/>
                  </a:lnTo>
                  <a:lnTo>
                    <a:pt x="3514341" y="285254"/>
                  </a:lnTo>
                  <a:lnTo>
                    <a:pt x="3519033" y="333334"/>
                  </a:lnTo>
                  <a:lnTo>
                    <a:pt x="3523707" y="382795"/>
                  </a:lnTo>
                  <a:lnTo>
                    <a:pt x="3528373" y="433093"/>
                  </a:lnTo>
                  <a:lnTo>
                    <a:pt x="3533040" y="483686"/>
                  </a:lnTo>
                  <a:lnTo>
                    <a:pt x="3537718" y="534029"/>
                  </a:lnTo>
                  <a:lnTo>
                    <a:pt x="3542415" y="583579"/>
                  </a:lnTo>
                  <a:lnTo>
                    <a:pt x="3547143" y="631793"/>
                  </a:lnTo>
                  <a:lnTo>
                    <a:pt x="3551909" y="678126"/>
                  </a:lnTo>
                  <a:lnTo>
                    <a:pt x="3556723" y="722035"/>
                  </a:lnTo>
                  <a:lnTo>
                    <a:pt x="3560833" y="761201"/>
                  </a:lnTo>
                  <a:lnTo>
                    <a:pt x="3564620" y="803304"/>
                  </a:lnTo>
                  <a:lnTo>
                    <a:pt x="3568124" y="848084"/>
                  </a:lnTo>
                  <a:lnTo>
                    <a:pt x="3571386" y="895279"/>
                  </a:lnTo>
                  <a:lnTo>
                    <a:pt x="3574447" y="944629"/>
                  </a:lnTo>
                  <a:lnTo>
                    <a:pt x="3577348" y="995875"/>
                  </a:lnTo>
                  <a:lnTo>
                    <a:pt x="3580129" y="1048754"/>
                  </a:lnTo>
                  <a:lnTo>
                    <a:pt x="3582831" y="1103006"/>
                  </a:lnTo>
                  <a:lnTo>
                    <a:pt x="3585494" y="1158371"/>
                  </a:lnTo>
                  <a:lnTo>
                    <a:pt x="3588160" y="1214588"/>
                  </a:lnTo>
                  <a:lnTo>
                    <a:pt x="3590868" y="1271397"/>
                  </a:lnTo>
                  <a:lnTo>
                    <a:pt x="3593660" y="1328537"/>
                  </a:lnTo>
                  <a:lnTo>
                    <a:pt x="3596576" y="1385747"/>
                  </a:lnTo>
                  <a:lnTo>
                    <a:pt x="3599657" y="1442766"/>
                  </a:lnTo>
                  <a:lnTo>
                    <a:pt x="3602943" y="1499334"/>
                  </a:lnTo>
                  <a:lnTo>
                    <a:pt x="3606475" y="1555191"/>
                  </a:lnTo>
                  <a:lnTo>
                    <a:pt x="3610294" y="1610076"/>
                  </a:lnTo>
                  <a:lnTo>
                    <a:pt x="3614441" y="1663727"/>
                  </a:lnTo>
                  <a:lnTo>
                    <a:pt x="3618956" y="1715886"/>
                  </a:lnTo>
                  <a:lnTo>
                    <a:pt x="3623879" y="1766290"/>
                  </a:lnTo>
                  <a:lnTo>
                    <a:pt x="3629252" y="1814679"/>
                  </a:lnTo>
                  <a:lnTo>
                    <a:pt x="3635115" y="1860793"/>
                  </a:lnTo>
                  <a:lnTo>
                    <a:pt x="3641508" y="1904371"/>
                  </a:lnTo>
                  <a:lnTo>
                    <a:pt x="3648473" y="1945152"/>
                  </a:lnTo>
                  <a:lnTo>
                    <a:pt x="3656050" y="1982876"/>
                  </a:lnTo>
                  <a:lnTo>
                    <a:pt x="3664280" y="2017283"/>
                  </a:lnTo>
                  <a:lnTo>
                    <a:pt x="3675218" y="2064422"/>
                  </a:lnTo>
                  <a:lnTo>
                    <a:pt x="3682467" y="2106250"/>
                  </a:lnTo>
                  <a:lnTo>
                    <a:pt x="3686987" y="2143243"/>
                  </a:lnTo>
                  <a:lnTo>
                    <a:pt x="3689740" y="2175879"/>
                  </a:lnTo>
                  <a:lnTo>
                    <a:pt x="3691688" y="2204633"/>
                  </a:lnTo>
                  <a:lnTo>
                    <a:pt x="3693793" y="2229983"/>
                  </a:lnTo>
                  <a:lnTo>
                    <a:pt x="3702317" y="2272375"/>
                  </a:lnTo>
                  <a:lnTo>
                    <a:pt x="3723006" y="2306869"/>
                  </a:lnTo>
                  <a:lnTo>
                    <a:pt x="3763552" y="2337277"/>
                  </a:lnTo>
                  <a:lnTo>
                    <a:pt x="3831649" y="2367412"/>
                  </a:lnTo>
                  <a:lnTo>
                    <a:pt x="3878432" y="2383569"/>
                  </a:lnTo>
                  <a:lnTo>
                    <a:pt x="3934988" y="2401087"/>
                  </a:lnTo>
                  <a:lnTo>
                    <a:pt x="4002278" y="2420444"/>
                  </a:lnTo>
                  <a:lnTo>
                    <a:pt x="4511627" y="2514866"/>
                  </a:lnTo>
                  <a:lnTo>
                    <a:pt x="5228985" y="2609690"/>
                  </a:lnTo>
                  <a:lnTo>
                    <a:pt x="5868802" y="2682802"/>
                  </a:lnTo>
                  <a:lnTo>
                    <a:pt x="6145530" y="2712087"/>
                  </a:lnTo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5372" y="2751609"/>
              <a:ext cx="128498" cy="2495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3346" y="2658624"/>
              <a:ext cx="128498" cy="2495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3038" y="4745708"/>
              <a:ext cx="128498" cy="2495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8087" y="4759095"/>
              <a:ext cx="128498" cy="24956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676228" y="3293981"/>
            <a:ext cx="29984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door</a:t>
            </a:r>
            <a:r>
              <a:rPr sz="18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klimaatevolutie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+</a:t>
            </a:r>
            <a:r>
              <a:rPr sz="18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versterkt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door</a:t>
            </a:r>
            <a:r>
              <a:rPr sz="18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verharding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+</a:t>
            </a:r>
            <a:r>
              <a:rPr sz="18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versterkt</a:t>
            </a:r>
            <a:r>
              <a:rPr sz="18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door</a:t>
            </a:r>
            <a:r>
              <a:rPr sz="18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drainage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265254" y="1783824"/>
            <a:ext cx="7442200" cy="3630929"/>
            <a:chOff x="2265254" y="1783824"/>
            <a:chExt cx="7442200" cy="3630929"/>
          </a:xfrm>
        </p:grpSpPr>
        <p:sp>
          <p:nvSpPr>
            <p:cNvPr id="16" name="object 16"/>
            <p:cNvSpPr/>
            <p:nvPr/>
          </p:nvSpPr>
          <p:spPr>
            <a:xfrm>
              <a:off x="2799331" y="2945140"/>
              <a:ext cx="6109970" cy="1789430"/>
            </a:xfrm>
            <a:custGeom>
              <a:avLst/>
              <a:gdLst/>
              <a:ahLst/>
              <a:cxnLst/>
              <a:rect l="l" t="t" r="r" b="b"/>
              <a:pathLst>
                <a:path w="6109970" h="1789429">
                  <a:moveTo>
                    <a:pt x="0" y="1320762"/>
                  </a:moveTo>
                  <a:lnTo>
                    <a:pt x="6542" y="1256215"/>
                  </a:lnTo>
                  <a:lnTo>
                    <a:pt x="13068" y="1192079"/>
                  </a:lnTo>
                  <a:lnTo>
                    <a:pt x="19561" y="1128763"/>
                  </a:lnTo>
                  <a:lnTo>
                    <a:pt x="26004" y="1066678"/>
                  </a:lnTo>
                  <a:lnTo>
                    <a:pt x="32381" y="1006234"/>
                  </a:lnTo>
                  <a:lnTo>
                    <a:pt x="38674" y="947842"/>
                  </a:lnTo>
                  <a:lnTo>
                    <a:pt x="44867" y="891913"/>
                  </a:lnTo>
                  <a:lnTo>
                    <a:pt x="50943" y="838857"/>
                  </a:lnTo>
                  <a:lnTo>
                    <a:pt x="56886" y="789084"/>
                  </a:lnTo>
                  <a:lnTo>
                    <a:pt x="62678" y="743004"/>
                  </a:lnTo>
                  <a:lnTo>
                    <a:pt x="68304" y="701029"/>
                  </a:lnTo>
                  <a:lnTo>
                    <a:pt x="78986" y="631034"/>
                  </a:lnTo>
                  <a:lnTo>
                    <a:pt x="97145" y="560304"/>
                  </a:lnTo>
                  <a:lnTo>
                    <a:pt x="109059" y="556557"/>
                  </a:lnTo>
                  <a:lnTo>
                    <a:pt x="119752" y="577961"/>
                  </a:lnTo>
                  <a:lnTo>
                    <a:pt x="137477" y="637705"/>
                  </a:lnTo>
                  <a:lnTo>
                    <a:pt x="146425" y="679736"/>
                  </a:lnTo>
                  <a:lnTo>
                    <a:pt x="153704" y="738262"/>
                  </a:lnTo>
                  <a:lnTo>
                    <a:pt x="158597" y="790262"/>
                  </a:lnTo>
                  <a:lnTo>
                    <a:pt x="160388" y="812711"/>
                  </a:lnTo>
                  <a:lnTo>
                    <a:pt x="162234" y="794012"/>
                  </a:lnTo>
                  <a:lnTo>
                    <a:pt x="168798" y="729092"/>
                  </a:lnTo>
                  <a:lnTo>
                    <a:pt x="175666" y="665937"/>
                  </a:lnTo>
                  <a:lnTo>
                    <a:pt x="188851" y="548186"/>
                  </a:lnTo>
                  <a:lnTo>
                    <a:pt x="206689" y="390038"/>
                  </a:lnTo>
                  <a:lnTo>
                    <a:pt x="222379" y="251294"/>
                  </a:lnTo>
                  <a:lnTo>
                    <a:pt x="229120" y="191757"/>
                  </a:lnTo>
                  <a:lnTo>
                    <a:pt x="234073" y="168248"/>
                  </a:lnTo>
                  <a:lnTo>
                    <a:pt x="241055" y="133539"/>
                  </a:lnTo>
                  <a:lnTo>
                    <a:pt x="249708" y="101123"/>
                  </a:lnTo>
                  <a:lnTo>
                    <a:pt x="259676" y="84493"/>
                  </a:lnTo>
                  <a:lnTo>
                    <a:pt x="271606" y="84188"/>
                  </a:lnTo>
                  <a:lnTo>
                    <a:pt x="285446" y="94024"/>
                  </a:lnTo>
                  <a:lnTo>
                    <a:pt x="313131" y="157886"/>
                  </a:lnTo>
                  <a:lnTo>
                    <a:pt x="326559" y="234228"/>
                  </a:lnTo>
                  <a:lnTo>
                    <a:pt x="332907" y="282794"/>
                  </a:lnTo>
                  <a:lnTo>
                    <a:pt x="339188" y="334800"/>
                  </a:lnTo>
                  <a:lnTo>
                    <a:pt x="345536" y="387630"/>
                  </a:lnTo>
                  <a:lnTo>
                    <a:pt x="352084" y="438667"/>
                  </a:lnTo>
                  <a:lnTo>
                    <a:pt x="358965" y="485292"/>
                  </a:lnTo>
                  <a:lnTo>
                    <a:pt x="366991" y="535471"/>
                  </a:lnTo>
                  <a:lnTo>
                    <a:pt x="374805" y="584395"/>
                  </a:lnTo>
                  <a:lnTo>
                    <a:pt x="382830" y="632065"/>
                  </a:lnTo>
                  <a:lnTo>
                    <a:pt x="391491" y="678480"/>
                  </a:lnTo>
                  <a:lnTo>
                    <a:pt x="401213" y="723642"/>
                  </a:lnTo>
                  <a:lnTo>
                    <a:pt x="412419" y="767550"/>
                  </a:lnTo>
                  <a:lnTo>
                    <a:pt x="436942" y="841108"/>
                  </a:lnTo>
                  <a:lnTo>
                    <a:pt x="467315" y="918548"/>
                  </a:lnTo>
                  <a:lnTo>
                    <a:pt x="493154" y="979760"/>
                  </a:lnTo>
                  <a:lnTo>
                    <a:pt x="515376" y="1026404"/>
                  </a:lnTo>
                  <a:lnTo>
                    <a:pt x="531262" y="1062714"/>
                  </a:lnTo>
                  <a:lnTo>
                    <a:pt x="549899" y="1097171"/>
                  </a:lnTo>
                  <a:lnTo>
                    <a:pt x="569451" y="1113382"/>
                  </a:lnTo>
                  <a:lnTo>
                    <a:pt x="588086" y="1094956"/>
                  </a:lnTo>
                  <a:lnTo>
                    <a:pt x="606047" y="1020939"/>
                  </a:lnTo>
                  <a:lnTo>
                    <a:pt x="615258" y="965217"/>
                  </a:lnTo>
                  <a:lnTo>
                    <a:pt x="624559" y="902259"/>
                  </a:lnTo>
                  <a:lnTo>
                    <a:pt x="633907" y="835993"/>
                  </a:lnTo>
                  <a:lnTo>
                    <a:pt x="643255" y="770348"/>
                  </a:lnTo>
                  <a:lnTo>
                    <a:pt x="652557" y="709253"/>
                  </a:lnTo>
                  <a:lnTo>
                    <a:pt x="661767" y="656637"/>
                  </a:lnTo>
                  <a:lnTo>
                    <a:pt x="670840" y="616429"/>
                  </a:lnTo>
                  <a:lnTo>
                    <a:pt x="694967" y="587208"/>
                  </a:lnTo>
                  <a:lnTo>
                    <a:pt x="710842" y="612202"/>
                  </a:lnTo>
                  <a:lnTo>
                    <a:pt x="726506" y="657112"/>
                  </a:lnTo>
                  <a:lnTo>
                    <a:pt x="741109" y="711510"/>
                  </a:lnTo>
                  <a:lnTo>
                    <a:pt x="753803" y="764969"/>
                  </a:lnTo>
                  <a:lnTo>
                    <a:pt x="763739" y="807060"/>
                  </a:lnTo>
                  <a:lnTo>
                    <a:pt x="770065" y="851693"/>
                  </a:lnTo>
                  <a:lnTo>
                    <a:pt x="769469" y="891738"/>
                  </a:lnTo>
                  <a:lnTo>
                    <a:pt x="769828" y="934606"/>
                  </a:lnTo>
                  <a:lnTo>
                    <a:pt x="779018" y="987704"/>
                  </a:lnTo>
                  <a:lnTo>
                    <a:pt x="806048" y="1069470"/>
                  </a:lnTo>
                  <a:lnTo>
                    <a:pt x="844416" y="1170465"/>
                  </a:lnTo>
                  <a:lnTo>
                    <a:pt x="878726" y="1256290"/>
                  </a:lnTo>
                  <a:lnTo>
                    <a:pt x="893584" y="1292543"/>
                  </a:lnTo>
                  <a:lnTo>
                    <a:pt x="909409" y="1319047"/>
                  </a:lnTo>
                  <a:lnTo>
                    <a:pt x="930671" y="1357160"/>
                  </a:lnTo>
                  <a:lnTo>
                    <a:pt x="957004" y="1400648"/>
                  </a:lnTo>
                  <a:lnTo>
                    <a:pt x="988041" y="1443281"/>
                  </a:lnTo>
                  <a:lnTo>
                    <a:pt x="1023416" y="1478826"/>
                  </a:lnTo>
                  <a:lnTo>
                    <a:pt x="1063252" y="1506643"/>
                  </a:lnTo>
                  <a:lnTo>
                    <a:pt x="1107793" y="1530894"/>
                  </a:lnTo>
                  <a:lnTo>
                    <a:pt x="1156857" y="1552527"/>
                  </a:lnTo>
                  <a:lnTo>
                    <a:pt x="1210258" y="1572489"/>
                  </a:lnTo>
                  <a:lnTo>
                    <a:pt x="1267815" y="1591729"/>
                  </a:lnTo>
                  <a:lnTo>
                    <a:pt x="1299984" y="1602956"/>
                  </a:lnTo>
                  <a:lnTo>
                    <a:pt x="1349105" y="1622105"/>
                  </a:lnTo>
                  <a:lnTo>
                    <a:pt x="1411651" y="1639715"/>
                  </a:lnTo>
                  <a:lnTo>
                    <a:pt x="1460600" y="1649017"/>
                  </a:lnTo>
                  <a:lnTo>
                    <a:pt x="1528076" y="1659222"/>
                  </a:lnTo>
                  <a:lnTo>
                    <a:pt x="1619135" y="1670761"/>
                  </a:lnTo>
                  <a:lnTo>
                    <a:pt x="1943190" y="1703171"/>
                  </a:lnTo>
                  <a:lnTo>
                    <a:pt x="2384313" y="1742377"/>
                  </a:lnTo>
                  <a:lnTo>
                    <a:pt x="2773169" y="1775410"/>
                  </a:lnTo>
                  <a:lnTo>
                    <a:pt x="2940418" y="1789303"/>
                  </a:lnTo>
                  <a:lnTo>
                    <a:pt x="2943456" y="1760148"/>
                  </a:lnTo>
                  <a:lnTo>
                    <a:pt x="2951237" y="1681617"/>
                  </a:lnTo>
                  <a:lnTo>
                    <a:pt x="2955872" y="1633766"/>
                  </a:lnTo>
                  <a:lnTo>
                    <a:pt x="2960929" y="1581208"/>
                  </a:lnTo>
                  <a:lnTo>
                    <a:pt x="2966355" y="1524706"/>
                  </a:lnTo>
                  <a:lnTo>
                    <a:pt x="2972095" y="1465023"/>
                  </a:lnTo>
                  <a:lnTo>
                    <a:pt x="2978095" y="1402920"/>
                  </a:lnTo>
                  <a:lnTo>
                    <a:pt x="2984301" y="1339160"/>
                  </a:lnTo>
                  <a:lnTo>
                    <a:pt x="2990657" y="1274506"/>
                  </a:lnTo>
                  <a:lnTo>
                    <a:pt x="2997110" y="1209721"/>
                  </a:lnTo>
                  <a:lnTo>
                    <a:pt x="3003605" y="1145566"/>
                  </a:lnTo>
                  <a:lnTo>
                    <a:pt x="3010088" y="1082805"/>
                  </a:lnTo>
                  <a:lnTo>
                    <a:pt x="3016504" y="1022200"/>
                  </a:lnTo>
                  <a:lnTo>
                    <a:pt x="3022799" y="964514"/>
                  </a:lnTo>
                  <a:lnTo>
                    <a:pt x="3028918" y="910509"/>
                  </a:lnTo>
                  <a:lnTo>
                    <a:pt x="3034806" y="860947"/>
                  </a:lnTo>
                  <a:lnTo>
                    <a:pt x="3040411" y="816592"/>
                  </a:lnTo>
                  <a:lnTo>
                    <a:pt x="3045676" y="778205"/>
                  </a:lnTo>
                  <a:lnTo>
                    <a:pt x="3054972" y="722389"/>
                  </a:lnTo>
                  <a:lnTo>
                    <a:pt x="3071350" y="679894"/>
                  </a:lnTo>
                  <a:lnTo>
                    <a:pt x="3078679" y="685658"/>
                  </a:lnTo>
                  <a:lnTo>
                    <a:pt x="3091732" y="735797"/>
                  </a:lnTo>
                  <a:lnTo>
                    <a:pt x="3097501" y="774008"/>
                  </a:lnTo>
                  <a:lnTo>
                    <a:pt x="3102797" y="816870"/>
                  </a:lnTo>
                  <a:lnTo>
                    <a:pt x="3107642" y="861301"/>
                  </a:lnTo>
                  <a:lnTo>
                    <a:pt x="3112059" y="904220"/>
                  </a:lnTo>
                  <a:lnTo>
                    <a:pt x="3116072" y="942543"/>
                  </a:lnTo>
                  <a:lnTo>
                    <a:pt x="3119217" y="983388"/>
                  </a:lnTo>
                  <a:lnTo>
                    <a:pt x="3121208" y="1033902"/>
                  </a:lnTo>
                  <a:lnTo>
                    <a:pt x="3122344" y="1091056"/>
                  </a:lnTo>
                  <a:lnTo>
                    <a:pt x="3122922" y="1151816"/>
                  </a:lnTo>
                  <a:lnTo>
                    <a:pt x="3123239" y="1213153"/>
                  </a:lnTo>
                  <a:lnTo>
                    <a:pt x="3123594" y="1272034"/>
                  </a:lnTo>
                  <a:lnTo>
                    <a:pt x="3124285" y="1325429"/>
                  </a:lnTo>
                  <a:lnTo>
                    <a:pt x="3125609" y="1370304"/>
                  </a:lnTo>
                  <a:lnTo>
                    <a:pt x="3127865" y="1403630"/>
                  </a:lnTo>
                  <a:lnTo>
                    <a:pt x="3131350" y="1422375"/>
                  </a:lnTo>
                  <a:lnTo>
                    <a:pt x="3138433" y="1417882"/>
                  </a:lnTo>
                  <a:lnTo>
                    <a:pt x="3147318" y="1382399"/>
                  </a:lnTo>
                  <a:lnTo>
                    <a:pt x="3157473" y="1327677"/>
                  </a:lnTo>
                  <a:lnTo>
                    <a:pt x="3168361" y="1265466"/>
                  </a:lnTo>
                  <a:lnTo>
                    <a:pt x="3179448" y="1207517"/>
                  </a:lnTo>
                  <a:lnTo>
                    <a:pt x="3190200" y="1165581"/>
                  </a:lnTo>
                  <a:lnTo>
                    <a:pt x="3200082" y="1151407"/>
                  </a:lnTo>
                  <a:lnTo>
                    <a:pt x="3218759" y="1205257"/>
                  </a:lnTo>
                  <a:lnTo>
                    <a:pt x="3238747" y="1315468"/>
                  </a:lnTo>
                  <a:lnTo>
                    <a:pt x="3254678" y="1424090"/>
                  </a:lnTo>
                  <a:lnTo>
                    <a:pt x="3261182" y="1473175"/>
                  </a:lnTo>
                  <a:lnTo>
                    <a:pt x="3264275" y="1444625"/>
                  </a:lnTo>
                  <a:lnTo>
                    <a:pt x="3271752" y="1371207"/>
                  </a:lnTo>
                  <a:lnTo>
                    <a:pt x="3276079" y="1327242"/>
                  </a:lnTo>
                  <a:lnTo>
                    <a:pt x="3280761" y="1279042"/>
                  </a:lnTo>
                  <a:lnTo>
                    <a:pt x="3285770" y="1227056"/>
                  </a:lnTo>
                  <a:lnTo>
                    <a:pt x="3291077" y="1171738"/>
                  </a:lnTo>
                  <a:lnTo>
                    <a:pt x="3296654" y="1113537"/>
                  </a:lnTo>
                  <a:lnTo>
                    <a:pt x="3302474" y="1052906"/>
                  </a:lnTo>
                  <a:lnTo>
                    <a:pt x="3308508" y="990296"/>
                  </a:lnTo>
                  <a:lnTo>
                    <a:pt x="3314727" y="926158"/>
                  </a:lnTo>
                  <a:lnTo>
                    <a:pt x="3321104" y="860943"/>
                  </a:lnTo>
                  <a:lnTo>
                    <a:pt x="3327610" y="795102"/>
                  </a:lnTo>
                  <a:lnTo>
                    <a:pt x="3334218" y="729088"/>
                  </a:lnTo>
                  <a:lnTo>
                    <a:pt x="3340898" y="663351"/>
                  </a:lnTo>
                  <a:lnTo>
                    <a:pt x="3347624" y="598342"/>
                  </a:lnTo>
                  <a:lnTo>
                    <a:pt x="3354366" y="534513"/>
                  </a:lnTo>
                  <a:lnTo>
                    <a:pt x="3361097" y="472315"/>
                  </a:lnTo>
                  <a:lnTo>
                    <a:pt x="3367788" y="412199"/>
                  </a:lnTo>
                  <a:lnTo>
                    <a:pt x="3374411" y="354618"/>
                  </a:lnTo>
                  <a:lnTo>
                    <a:pt x="3380938" y="300021"/>
                  </a:lnTo>
                  <a:lnTo>
                    <a:pt x="3387341" y="248860"/>
                  </a:lnTo>
                  <a:lnTo>
                    <a:pt x="3393591" y="201587"/>
                  </a:lnTo>
                  <a:lnTo>
                    <a:pt x="3399661" y="158653"/>
                  </a:lnTo>
                  <a:lnTo>
                    <a:pt x="3405522" y="120509"/>
                  </a:lnTo>
                  <a:lnTo>
                    <a:pt x="3416504" y="60397"/>
                  </a:lnTo>
                  <a:lnTo>
                    <a:pt x="3430553" y="13188"/>
                  </a:lnTo>
                  <a:lnTo>
                    <a:pt x="3447536" y="0"/>
                  </a:lnTo>
                  <a:lnTo>
                    <a:pt x="3455604" y="10375"/>
                  </a:lnTo>
                  <a:lnTo>
                    <a:pt x="3471060" y="58618"/>
                  </a:lnTo>
                  <a:lnTo>
                    <a:pt x="3485838" y="134920"/>
                  </a:lnTo>
                  <a:lnTo>
                    <a:pt x="3493057" y="180369"/>
                  </a:lnTo>
                  <a:lnTo>
                    <a:pt x="3500208" y="228965"/>
                  </a:lnTo>
                  <a:lnTo>
                    <a:pt x="3507326" y="279417"/>
                  </a:lnTo>
                  <a:lnTo>
                    <a:pt x="3514444" y="330436"/>
                  </a:lnTo>
                  <a:lnTo>
                    <a:pt x="3521596" y="380733"/>
                  </a:lnTo>
                  <a:lnTo>
                    <a:pt x="3528815" y="429018"/>
                  </a:lnTo>
                  <a:lnTo>
                    <a:pt x="3536137" y="474002"/>
                  </a:lnTo>
                  <a:lnTo>
                    <a:pt x="3542251" y="514217"/>
                  </a:lnTo>
                  <a:lnTo>
                    <a:pt x="3547664" y="558740"/>
                  </a:lnTo>
                  <a:lnTo>
                    <a:pt x="3552522" y="606958"/>
                  </a:lnTo>
                  <a:lnTo>
                    <a:pt x="3556967" y="658258"/>
                  </a:lnTo>
                  <a:lnTo>
                    <a:pt x="3561146" y="712025"/>
                  </a:lnTo>
                  <a:lnTo>
                    <a:pt x="3565201" y="767647"/>
                  </a:lnTo>
                  <a:lnTo>
                    <a:pt x="3569279" y="824510"/>
                  </a:lnTo>
                  <a:lnTo>
                    <a:pt x="3573523" y="882000"/>
                  </a:lnTo>
                  <a:lnTo>
                    <a:pt x="3578078" y="939504"/>
                  </a:lnTo>
                  <a:lnTo>
                    <a:pt x="3583089" y="996408"/>
                  </a:lnTo>
                  <a:lnTo>
                    <a:pt x="3588699" y="1052098"/>
                  </a:lnTo>
                  <a:lnTo>
                    <a:pt x="3595055" y="1105962"/>
                  </a:lnTo>
                  <a:lnTo>
                    <a:pt x="3602299" y="1157385"/>
                  </a:lnTo>
                  <a:lnTo>
                    <a:pt x="3610577" y="1205754"/>
                  </a:lnTo>
                  <a:lnTo>
                    <a:pt x="3620033" y="1250455"/>
                  </a:lnTo>
                  <a:lnTo>
                    <a:pt x="3630812" y="1290875"/>
                  </a:lnTo>
                  <a:lnTo>
                    <a:pt x="3655085" y="1361290"/>
                  </a:lnTo>
                  <a:lnTo>
                    <a:pt x="3662564" y="1391743"/>
                  </a:lnTo>
                  <a:lnTo>
                    <a:pt x="3666886" y="1418216"/>
                  </a:lnTo>
                  <a:lnTo>
                    <a:pt x="3669443" y="1441167"/>
                  </a:lnTo>
                  <a:lnTo>
                    <a:pt x="3671627" y="1461052"/>
                  </a:lnTo>
                  <a:lnTo>
                    <a:pt x="3674830" y="1478327"/>
                  </a:lnTo>
                  <a:lnTo>
                    <a:pt x="3704464" y="1519063"/>
                  </a:lnTo>
                  <a:lnTo>
                    <a:pt x="3754825" y="1541545"/>
                  </a:lnTo>
                  <a:lnTo>
                    <a:pt x="3793362" y="1552754"/>
                  </a:lnTo>
                  <a:lnTo>
                    <a:pt x="3842659" y="1564549"/>
                  </a:lnTo>
                  <a:lnTo>
                    <a:pt x="3904108" y="1577389"/>
                  </a:lnTo>
                  <a:lnTo>
                    <a:pt x="3979100" y="1591729"/>
                  </a:lnTo>
                  <a:lnTo>
                    <a:pt x="4485500" y="1653864"/>
                  </a:lnTo>
                  <a:lnTo>
                    <a:pt x="5198710" y="1716265"/>
                  </a:lnTo>
                  <a:lnTo>
                    <a:pt x="5834828" y="1764379"/>
                  </a:lnTo>
                  <a:lnTo>
                    <a:pt x="6109957" y="1783652"/>
                  </a:lnTo>
                </a:path>
              </a:pathLst>
            </a:custGeom>
            <a:ln w="12700">
              <a:solidFill>
                <a:srgbClr val="126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03301" y="1847317"/>
              <a:ext cx="17780" cy="3529329"/>
            </a:xfrm>
            <a:custGeom>
              <a:avLst/>
              <a:gdLst/>
              <a:ahLst/>
              <a:cxnLst/>
              <a:rect l="l" t="t" r="r" b="b"/>
              <a:pathLst>
                <a:path w="17780" h="3529329">
                  <a:moveTo>
                    <a:pt x="17157" y="3528745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65254" y="1783824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7731" y="0"/>
                  </a:moveTo>
                  <a:lnTo>
                    <a:pt x="0" y="76377"/>
                  </a:lnTo>
                  <a:lnTo>
                    <a:pt x="76200" y="76009"/>
                  </a:lnTo>
                  <a:lnTo>
                    <a:pt x="377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09227" y="5376176"/>
              <a:ext cx="7334250" cy="13335"/>
            </a:xfrm>
            <a:custGeom>
              <a:avLst/>
              <a:gdLst/>
              <a:ahLst/>
              <a:cxnLst/>
              <a:rect l="l" t="t" r="r" b="b"/>
              <a:pathLst>
                <a:path w="7334250" h="13335">
                  <a:moveTo>
                    <a:pt x="0" y="13207"/>
                  </a:moveTo>
                  <a:lnTo>
                    <a:pt x="7334186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30647" y="5338104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4" h="76200">
                  <a:moveTo>
                    <a:pt x="0" y="0"/>
                  </a:moveTo>
                  <a:lnTo>
                    <a:pt x="139" y="76200"/>
                  </a:lnTo>
                  <a:lnTo>
                    <a:pt x="76263" y="37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00696" y="2280790"/>
              <a:ext cx="316230" cy="816610"/>
            </a:xfrm>
            <a:custGeom>
              <a:avLst/>
              <a:gdLst/>
              <a:ahLst/>
              <a:cxnLst/>
              <a:rect l="l" t="t" r="r" b="b"/>
              <a:pathLst>
                <a:path w="316230" h="816610">
                  <a:moveTo>
                    <a:pt x="0" y="408038"/>
                  </a:moveTo>
                  <a:lnTo>
                    <a:pt x="2068" y="341853"/>
                  </a:lnTo>
                  <a:lnTo>
                    <a:pt x="8056" y="279068"/>
                  </a:lnTo>
                  <a:lnTo>
                    <a:pt x="17638" y="220523"/>
                  </a:lnTo>
                  <a:lnTo>
                    <a:pt x="30490" y="167058"/>
                  </a:lnTo>
                  <a:lnTo>
                    <a:pt x="46285" y="119513"/>
                  </a:lnTo>
                  <a:lnTo>
                    <a:pt x="64698" y="78729"/>
                  </a:lnTo>
                  <a:lnTo>
                    <a:pt x="85404" y="45545"/>
                  </a:lnTo>
                  <a:lnTo>
                    <a:pt x="132393" y="5340"/>
                  </a:lnTo>
                  <a:lnTo>
                    <a:pt x="158026" y="0"/>
                  </a:lnTo>
                  <a:lnTo>
                    <a:pt x="183661" y="5340"/>
                  </a:lnTo>
                  <a:lnTo>
                    <a:pt x="230656" y="45545"/>
                  </a:lnTo>
                  <a:lnTo>
                    <a:pt x="251363" y="78729"/>
                  </a:lnTo>
                  <a:lnTo>
                    <a:pt x="269778" y="119513"/>
                  </a:lnTo>
                  <a:lnTo>
                    <a:pt x="285573" y="167058"/>
                  </a:lnTo>
                  <a:lnTo>
                    <a:pt x="298425" y="220523"/>
                  </a:lnTo>
                  <a:lnTo>
                    <a:pt x="308008" y="279068"/>
                  </a:lnTo>
                  <a:lnTo>
                    <a:pt x="313996" y="341853"/>
                  </a:lnTo>
                  <a:lnTo>
                    <a:pt x="316064" y="408038"/>
                  </a:lnTo>
                  <a:lnTo>
                    <a:pt x="313996" y="474223"/>
                  </a:lnTo>
                  <a:lnTo>
                    <a:pt x="308008" y="537008"/>
                  </a:lnTo>
                  <a:lnTo>
                    <a:pt x="298425" y="595553"/>
                  </a:lnTo>
                  <a:lnTo>
                    <a:pt x="285573" y="649018"/>
                  </a:lnTo>
                  <a:lnTo>
                    <a:pt x="269778" y="696563"/>
                  </a:lnTo>
                  <a:lnTo>
                    <a:pt x="251363" y="737347"/>
                  </a:lnTo>
                  <a:lnTo>
                    <a:pt x="230656" y="770531"/>
                  </a:lnTo>
                  <a:lnTo>
                    <a:pt x="183661" y="810735"/>
                  </a:lnTo>
                  <a:lnTo>
                    <a:pt x="158026" y="816076"/>
                  </a:lnTo>
                  <a:lnTo>
                    <a:pt x="132393" y="810735"/>
                  </a:lnTo>
                  <a:lnTo>
                    <a:pt x="85404" y="770531"/>
                  </a:lnTo>
                  <a:lnTo>
                    <a:pt x="64698" y="737347"/>
                  </a:lnTo>
                  <a:lnTo>
                    <a:pt x="46285" y="696563"/>
                  </a:lnTo>
                  <a:lnTo>
                    <a:pt x="30490" y="649018"/>
                  </a:lnTo>
                  <a:lnTo>
                    <a:pt x="17638" y="595553"/>
                  </a:lnTo>
                  <a:lnTo>
                    <a:pt x="8056" y="537008"/>
                  </a:lnTo>
                  <a:lnTo>
                    <a:pt x="2068" y="474223"/>
                  </a:lnTo>
                  <a:lnTo>
                    <a:pt x="0" y="408038"/>
                  </a:lnTo>
                  <a:close/>
                </a:path>
              </a:pathLst>
            </a:custGeom>
            <a:ln w="76200">
              <a:solidFill>
                <a:srgbClr val="F0D0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95758" y="2205193"/>
              <a:ext cx="316230" cy="816610"/>
            </a:xfrm>
            <a:custGeom>
              <a:avLst/>
              <a:gdLst/>
              <a:ahLst/>
              <a:cxnLst/>
              <a:rect l="l" t="t" r="r" b="b"/>
              <a:pathLst>
                <a:path w="316229" h="816610">
                  <a:moveTo>
                    <a:pt x="0" y="408038"/>
                  </a:moveTo>
                  <a:lnTo>
                    <a:pt x="2068" y="341853"/>
                  </a:lnTo>
                  <a:lnTo>
                    <a:pt x="8056" y="279068"/>
                  </a:lnTo>
                  <a:lnTo>
                    <a:pt x="17638" y="220523"/>
                  </a:lnTo>
                  <a:lnTo>
                    <a:pt x="30490" y="167058"/>
                  </a:lnTo>
                  <a:lnTo>
                    <a:pt x="46285" y="119513"/>
                  </a:lnTo>
                  <a:lnTo>
                    <a:pt x="64698" y="78729"/>
                  </a:lnTo>
                  <a:lnTo>
                    <a:pt x="85404" y="45545"/>
                  </a:lnTo>
                  <a:lnTo>
                    <a:pt x="132393" y="5340"/>
                  </a:lnTo>
                  <a:lnTo>
                    <a:pt x="158026" y="0"/>
                  </a:lnTo>
                  <a:lnTo>
                    <a:pt x="183661" y="5340"/>
                  </a:lnTo>
                  <a:lnTo>
                    <a:pt x="230656" y="45545"/>
                  </a:lnTo>
                  <a:lnTo>
                    <a:pt x="251363" y="78729"/>
                  </a:lnTo>
                  <a:lnTo>
                    <a:pt x="269778" y="119513"/>
                  </a:lnTo>
                  <a:lnTo>
                    <a:pt x="285573" y="167058"/>
                  </a:lnTo>
                  <a:lnTo>
                    <a:pt x="298425" y="220523"/>
                  </a:lnTo>
                  <a:lnTo>
                    <a:pt x="308008" y="279068"/>
                  </a:lnTo>
                  <a:lnTo>
                    <a:pt x="313996" y="341853"/>
                  </a:lnTo>
                  <a:lnTo>
                    <a:pt x="316064" y="408038"/>
                  </a:lnTo>
                  <a:lnTo>
                    <a:pt x="313996" y="474223"/>
                  </a:lnTo>
                  <a:lnTo>
                    <a:pt x="308008" y="537008"/>
                  </a:lnTo>
                  <a:lnTo>
                    <a:pt x="298425" y="595553"/>
                  </a:lnTo>
                  <a:lnTo>
                    <a:pt x="285573" y="649018"/>
                  </a:lnTo>
                  <a:lnTo>
                    <a:pt x="269778" y="696563"/>
                  </a:lnTo>
                  <a:lnTo>
                    <a:pt x="251363" y="737347"/>
                  </a:lnTo>
                  <a:lnTo>
                    <a:pt x="230656" y="770531"/>
                  </a:lnTo>
                  <a:lnTo>
                    <a:pt x="183661" y="810735"/>
                  </a:lnTo>
                  <a:lnTo>
                    <a:pt x="158026" y="816076"/>
                  </a:lnTo>
                  <a:lnTo>
                    <a:pt x="132393" y="810735"/>
                  </a:lnTo>
                  <a:lnTo>
                    <a:pt x="85404" y="770531"/>
                  </a:lnTo>
                  <a:lnTo>
                    <a:pt x="64698" y="737347"/>
                  </a:lnTo>
                  <a:lnTo>
                    <a:pt x="46285" y="696563"/>
                  </a:lnTo>
                  <a:lnTo>
                    <a:pt x="30490" y="649018"/>
                  </a:lnTo>
                  <a:lnTo>
                    <a:pt x="17638" y="595553"/>
                  </a:lnTo>
                  <a:lnTo>
                    <a:pt x="8056" y="537008"/>
                  </a:lnTo>
                  <a:lnTo>
                    <a:pt x="2068" y="474223"/>
                  </a:lnTo>
                  <a:lnTo>
                    <a:pt x="0" y="408038"/>
                  </a:lnTo>
                  <a:close/>
                </a:path>
              </a:pathLst>
            </a:custGeom>
            <a:ln w="76200">
              <a:solidFill>
                <a:srgbClr val="F0D0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16757" y="2623730"/>
              <a:ext cx="4973320" cy="2208530"/>
            </a:xfrm>
            <a:custGeom>
              <a:avLst/>
              <a:gdLst/>
              <a:ahLst/>
              <a:cxnLst/>
              <a:rect l="l" t="t" r="r" b="b"/>
              <a:pathLst>
                <a:path w="4973320" h="2208529">
                  <a:moveTo>
                    <a:pt x="1802015" y="2129421"/>
                  </a:moveTo>
                  <a:lnTo>
                    <a:pt x="1762467" y="2129421"/>
                  </a:lnTo>
                  <a:lnTo>
                    <a:pt x="1762467" y="19062"/>
                  </a:lnTo>
                  <a:lnTo>
                    <a:pt x="1683372" y="19062"/>
                  </a:lnTo>
                  <a:lnTo>
                    <a:pt x="1683372" y="21297"/>
                  </a:lnTo>
                  <a:lnTo>
                    <a:pt x="0" y="21297"/>
                  </a:lnTo>
                  <a:lnTo>
                    <a:pt x="0" y="93522"/>
                  </a:lnTo>
                  <a:lnTo>
                    <a:pt x="1683372" y="93522"/>
                  </a:lnTo>
                  <a:lnTo>
                    <a:pt x="1683372" y="2129421"/>
                  </a:lnTo>
                  <a:lnTo>
                    <a:pt x="1643824" y="2129421"/>
                  </a:lnTo>
                  <a:lnTo>
                    <a:pt x="1722920" y="2208517"/>
                  </a:lnTo>
                  <a:lnTo>
                    <a:pt x="1802015" y="2129421"/>
                  </a:lnTo>
                  <a:close/>
                </a:path>
                <a:path w="4973320" h="2208529">
                  <a:moveTo>
                    <a:pt x="4972913" y="2110282"/>
                  </a:moveTo>
                  <a:lnTo>
                    <a:pt x="4933327" y="2110282"/>
                  </a:lnTo>
                  <a:lnTo>
                    <a:pt x="4933327" y="0"/>
                  </a:lnTo>
                  <a:lnTo>
                    <a:pt x="4930445" y="0"/>
                  </a:lnTo>
                  <a:lnTo>
                    <a:pt x="4854156" y="0"/>
                  </a:lnTo>
                  <a:lnTo>
                    <a:pt x="3186480" y="0"/>
                  </a:lnTo>
                  <a:lnTo>
                    <a:pt x="3186480" y="72732"/>
                  </a:lnTo>
                  <a:lnTo>
                    <a:pt x="4854156" y="72732"/>
                  </a:lnTo>
                  <a:lnTo>
                    <a:pt x="4854156" y="2110282"/>
                  </a:lnTo>
                  <a:lnTo>
                    <a:pt x="4814570" y="2110282"/>
                  </a:lnTo>
                  <a:lnTo>
                    <a:pt x="4893742" y="2189454"/>
                  </a:lnTo>
                  <a:lnTo>
                    <a:pt x="4972913" y="2110282"/>
                  </a:lnTo>
                  <a:close/>
                </a:path>
              </a:pathLst>
            </a:custGeom>
            <a:solidFill>
              <a:srgbClr val="F0D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413012" y="1875067"/>
            <a:ext cx="21666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Debiet</a:t>
            </a:r>
            <a:r>
              <a:rPr sz="14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of</a:t>
            </a:r>
            <a:r>
              <a:rPr sz="14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peil</a:t>
            </a:r>
            <a:r>
              <a:rPr sz="14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in</a:t>
            </a:r>
            <a:r>
              <a:rPr sz="14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waterlopen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20601" y="2253179"/>
            <a:ext cx="18154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8A16"/>
                </a:solidFill>
                <a:latin typeface="Arial"/>
                <a:cs typeface="Arial"/>
              </a:rPr>
              <a:t>klimaatadaptatie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0912"/>
            <a:ext cx="12192000" cy="5907405"/>
            <a:chOff x="0" y="950912"/>
            <a:chExt cx="12192000" cy="5907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626" y="950912"/>
              <a:ext cx="4385394" cy="5588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8155" y="962774"/>
              <a:ext cx="5246660" cy="31728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5735" y="4056955"/>
              <a:ext cx="5305361" cy="2482425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934" rIns="0" bIns="0" rtlCol="0">
            <a:spAutoFit/>
          </a:bodyPr>
          <a:lstStyle/>
          <a:p>
            <a:pPr marL="37592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Prioritering</a:t>
            </a:r>
            <a:r>
              <a:rPr sz="3200" spc="-70" dirty="0"/>
              <a:t> </a:t>
            </a:r>
            <a:r>
              <a:rPr sz="3200" dirty="0"/>
              <a:t>van</a:t>
            </a:r>
            <a:r>
              <a:rPr sz="3200" spc="-60" dirty="0"/>
              <a:t> </a:t>
            </a:r>
            <a:r>
              <a:rPr sz="3200" dirty="0"/>
              <a:t>maatregelen</a:t>
            </a:r>
            <a:r>
              <a:rPr sz="3200" spc="-65" dirty="0"/>
              <a:t> </a:t>
            </a:r>
            <a:r>
              <a:rPr sz="3200" dirty="0"/>
              <a:t>in</a:t>
            </a:r>
            <a:r>
              <a:rPr sz="3200" spc="-60" dirty="0"/>
              <a:t> </a:t>
            </a:r>
            <a:r>
              <a:rPr sz="3200" dirty="0"/>
              <a:t>duurzaam</a:t>
            </a:r>
            <a:r>
              <a:rPr sz="3200" spc="-80" dirty="0"/>
              <a:t> </a:t>
            </a:r>
            <a:r>
              <a:rPr sz="3200" spc="-10" dirty="0"/>
              <a:t>waterbeheer</a:t>
            </a:r>
            <a:endParaRPr sz="3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064" rIns="0" bIns="0" rtlCol="0">
            <a:spAutoFit/>
          </a:bodyPr>
          <a:lstStyle/>
          <a:p>
            <a:pPr marL="1562735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Paradigmashift</a:t>
            </a:r>
            <a:endParaRPr sz="3200"/>
          </a:p>
        </p:txBody>
      </p:sp>
      <p:pic>
        <p:nvPicPr>
          <p:cNvPr id="3" name="object 3" descr="Graphical user interface, website  Description automatically generated with medium confidenc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596" y="1201572"/>
            <a:ext cx="11040801" cy="445485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4121" y="835464"/>
            <a:ext cx="31489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Publiek</a:t>
            </a:r>
            <a:r>
              <a:rPr sz="20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domein</a:t>
            </a:r>
            <a:r>
              <a:rPr sz="20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/</a:t>
            </a:r>
            <a:r>
              <a:rPr sz="20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wijkniveau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5764" y="6579262"/>
            <a:ext cx="588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73DB"/>
                </a:solidFill>
                <a:latin typeface="Eras Medium ITC"/>
                <a:cs typeface="Eras Medium ITC"/>
              </a:rPr>
              <a:t>RIONED</a:t>
            </a:r>
            <a:endParaRPr sz="1200">
              <a:latin typeface="Eras Medium ITC"/>
              <a:cs typeface="Eras Medium ITC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577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Voorbeeld:</a:t>
            </a:r>
            <a:r>
              <a:rPr sz="3200" spc="-120" dirty="0"/>
              <a:t> </a:t>
            </a:r>
            <a:r>
              <a:rPr sz="3200" dirty="0"/>
              <a:t>regenwaterdrainage</a:t>
            </a:r>
            <a:r>
              <a:rPr sz="3200" spc="-155" dirty="0"/>
              <a:t> </a:t>
            </a:r>
            <a:r>
              <a:rPr sz="3200" dirty="0"/>
              <a:t>urbaan</a:t>
            </a:r>
            <a:r>
              <a:rPr sz="3200" spc="-130" dirty="0"/>
              <a:t> </a:t>
            </a:r>
            <a:r>
              <a:rPr sz="3200" spc="-10" dirty="0"/>
              <a:t>gebied</a:t>
            </a:r>
            <a:endParaRPr sz="32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5999" y="1367712"/>
            <a:ext cx="6530923" cy="483539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wadenhoek leuven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4652" y="1021043"/>
            <a:ext cx="9143986" cy="514508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043" y="1000724"/>
            <a:ext cx="1215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voorbeeld: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6141" y="1451228"/>
            <a:ext cx="8027670" cy="4707255"/>
            <a:chOff x="836141" y="1451228"/>
            <a:chExt cx="8027670" cy="4707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141" y="1451228"/>
              <a:ext cx="8027640" cy="47068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19900" y="4500949"/>
              <a:ext cx="728980" cy="149860"/>
            </a:xfrm>
            <a:custGeom>
              <a:avLst/>
              <a:gdLst/>
              <a:ahLst/>
              <a:cxnLst/>
              <a:rect l="l" t="t" r="r" b="b"/>
              <a:pathLst>
                <a:path w="728979" h="149860">
                  <a:moveTo>
                    <a:pt x="0" y="149275"/>
                  </a:moveTo>
                  <a:lnTo>
                    <a:pt x="728497" y="0"/>
                  </a:lnTo>
                </a:path>
              </a:pathLst>
            </a:custGeom>
            <a:ln w="6350">
              <a:solidFill>
                <a:srgbClr val="1725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65208" y="143024"/>
            <a:ext cx="103492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Voorbije</a:t>
            </a:r>
            <a:r>
              <a:rPr sz="3200" spc="-45" dirty="0"/>
              <a:t> </a:t>
            </a:r>
            <a:r>
              <a:rPr sz="3200" dirty="0"/>
              <a:t>8</a:t>
            </a:r>
            <a:r>
              <a:rPr sz="3200" spc="-45" dirty="0"/>
              <a:t> </a:t>
            </a:r>
            <a:r>
              <a:rPr sz="3200" dirty="0"/>
              <a:t>jaar:</a:t>
            </a:r>
            <a:r>
              <a:rPr sz="3200" spc="-40" dirty="0"/>
              <a:t> </a:t>
            </a:r>
            <a:r>
              <a:rPr sz="3200" dirty="0"/>
              <a:t>5</a:t>
            </a:r>
            <a:r>
              <a:rPr sz="3200" spc="-45" dirty="0"/>
              <a:t> </a:t>
            </a:r>
            <a:r>
              <a:rPr sz="3200" dirty="0"/>
              <a:t>jaar</a:t>
            </a:r>
            <a:r>
              <a:rPr sz="3200" spc="-50" dirty="0"/>
              <a:t> </a:t>
            </a:r>
            <a:r>
              <a:rPr sz="3200" dirty="0"/>
              <a:t>extreem</a:t>
            </a:r>
            <a:r>
              <a:rPr sz="3200" spc="-55" dirty="0"/>
              <a:t> </a:t>
            </a:r>
            <a:r>
              <a:rPr sz="3200" dirty="0"/>
              <a:t>droog</a:t>
            </a:r>
            <a:r>
              <a:rPr sz="3200" spc="-55" dirty="0"/>
              <a:t> </a:t>
            </a:r>
            <a:r>
              <a:rPr sz="3200" dirty="0"/>
              <a:t>&amp;</a:t>
            </a:r>
            <a:r>
              <a:rPr sz="3200" spc="-40" dirty="0"/>
              <a:t> </a:t>
            </a:r>
            <a:r>
              <a:rPr sz="3200" dirty="0"/>
              <a:t>2</a:t>
            </a:r>
            <a:r>
              <a:rPr sz="3200" spc="-45" dirty="0"/>
              <a:t> </a:t>
            </a:r>
            <a:r>
              <a:rPr sz="3200" dirty="0"/>
              <a:t>jaar</a:t>
            </a:r>
            <a:r>
              <a:rPr sz="3200" spc="-40" dirty="0"/>
              <a:t> </a:t>
            </a:r>
            <a:r>
              <a:rPr sz="3200" dirty="0"/>
              <a:t>extreem</a:t>
            </a:r>
            <a:r>
              <a:rPr sz="3200" spc="-70" dirty="0"/>
              <a:t> </a:t>
            </a:r>
            <a:r>
              <a:rPr sz="3200" spc="-25" dirty="0"/>
              <a:t>nat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433332" y="818578"/>
            <a:ext cx="11379835" cy="1027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Cumulatief</a:t>
            </a:r>
            <a:r>
              <a:rPr sz="1800" spc="-4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neerslagtekort</a:t>
            </a:r>
            <a:r>
              <a:rPr sz="1800" spc="-2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(=</a:t>
            </a:r>
            <a:r>
              <a:rPr sz="1800" spc="-5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effect</a:t>
            </a:r>
            <a:r>
              <a:rPr sz="1800" spc="-4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neerslag</a:t>
            </a:r>
            <a:r>
              <a:rPr sz="1800" spc="-3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&amp;</a:t>
            </a:r>
            <a:r>
              <a:rPr sz="1800" spc="-4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verdamping)</a:t>
            </a:r>
            <a:r>
              <a:rPr sz="1800" spc="-2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Vlaanderen</a:t>
            </a:r>
            <a:r>
              <a:rPr sz="1800" spc="-3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vanaf</a:t>
            </a:r>
            <a:r>
              <a:rPr sz="1800" spc="-2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begin</a:t>
            </a:r>
            <a:r>
              <a:rPr sz="1800" spc="-4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72B52"/>
                </a:solidFill>
                <a:latin typeface="Arial"/>
                <a:cs typeface="Arial"/>
              </a:rPr>
              <a:t>hydrologisch </a:t>
            </a:r>
            <a:r>
              <a:rPr sz="1800" spc="-10" dirty="0">
                <a:solidFill>
                  <a:srgbClr val="172B52"/>
                </a:solidFill>
                <a:latin typeface="Arial"/>
                <a:cs typeface="Arial"/>
              </a:rPr>
              <a:t>zomerseizoen: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800">
              <a:latin typeface="Arial"/>
              <a:cs typeface="Arial"/>
            </a:endParaRPr>
          </a:p>
          <a:p>
            <a:pPr marL="2314575" marR="7105015" indent="60960">
              <a:lnSpc>
                <a:spcPct val="100000"/>
              </a:lnSpc>
            </a:pP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Zeer</a:t>
            </a:r>
            <a:r>
              <a:rPr sz="1400" spc="-3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droge</a:t>
            </a:r>
            <a:r>
              <a:rPr sz="1400" spc="-4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zomers</a:t>
            </a:r>
            <a:r>
              <a:rPr sz="1400" spc="-4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7252D"/>
                </a:solidFill>
                <a:latin typeface="Arial"/>
                <a:cs typeface="Arial"/>
              </a:rPr>
              <a:t>van </a:t>
            </a:r>
            <a:r>
              <a:rPr sz="1400" spc="-10" dirty="0">
                <a:solidFill>
                  <a:srgbClr val="17252D"/>
                </a:solidFill>
                <a:latin typeface="Arial"/>
                <a:cs typeface="Arial"/>
              </a:rPr>
              <a:t>2017-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2020,</a:t>
            </a:r>
            <a:r>
              <a:rPr sz="1400" spc="-4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2022</a:t>
            </a:r>
            <a:r>
              <a:rPr sz="1400" spc="-4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&amp; </a:t>
            </a:r>
            <a:r>
              <a:rPr sz="1400" spc="-20" dirty="0">
                <a:solidFill>
                  <a:srgbClr val="17252D"/>
                </a:solidFill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86200" y="1870124"/>
            <a:ext cx="200025" cy="241300"/>
          </a:xfrm>
          <a:custGeom>
            <a:avLst/>
            <a:gdLst/>
            <a:ahLst/>
            <a:cxnLst/>
            <a:rect l="l" t="t" r="r" b="b"/>
            <a:pathLst>
              <a:path w="200025" h="241300">
                <a:moveTo>
                  <a:pt x="200025" y="241134"/>
                </a:moveTo>
                <a:lnTo>
                  <a:pt x="0" y="0"/>
                </a:lnTo>
              </a:path>
            </a:pathLst>
          </a:custGeom>
          <a:ln w="6349">
            <a:solidFill>
              <a:srgbClr val="1725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51039" y="4415539"/>
            <a:ext cx="453009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5080" indent="-14795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Oktober</a:t>
            </a:r>
            <a:r>
              <a:rPr sz="1400" spc="-6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2023</a:t>
            </a:r>
            <a:r>
              <a:rPr sz="1400" spc="-5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en</a:t>
            </a:r>
            <a:r>
              <a:rPr sz="1400" spc="-2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volgende</a:t>
            </a:r>
            <a:r>
              <a:rPr sz="1400" spc="-4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maanden:</a:t>
            </a:r>
            <a:r>
              <a:rPr sz="1400" spc="-5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natste</a:t>
            </a:r>
            <a:r>
              <a:rPr sz="1400" spc="-6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7252D"/>
                </a:solidFill>
                <a:latin typeface="Arial"/>
                <a:cs typeface="Arial"/>
              </a:rPr>
              <a:t>hydrologisch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jaar</a:t>
            </a:r>
            <a:r>
              <a:rPr sz="1400" spc="-3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sinds</a:t>
            </a:r>
            <a:r>
              <a:rPr sz="1400" spc="-3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begin</a:t>
            </a:r>
            <a:r>
              <a:rPr sz="1400" spc="-2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van</a:t>
            </a:r>
            <a:r>
              <a:rPr sz="1400" spc="-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7252D"/>
                </a:solidFill>
                <a:latin typeface="Arial"/>
                <a:cs typeface="Arial"/>
              </a:rPr>
              <a:t>waarnemingen</a:t>
            </a:r>
            <a:r>
              <a:rPr sz="1400" spc="-5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Ukkel</a:t>
            </a:r>
            <a:r>
              <a:rPr sz="1400" spc="-3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vanaf</a:t>
            </a:r>
            <a:r>
              <a:rPr sz="1400" spc="-1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7252D"/>
                </a:solidFill>
                <a:latin typeface="Arial"/>
                <a:cs typeface="Arial"/>
              </a:rPr>
              <a:t>1833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49330" y="3636690"/>
            <a:ext cx="141414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565" marR="5080" indent="-1905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Natte</a:t>
            </a:r>
            <a:r>
              <a:rPr sz="1400" spc="-40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zomers</a:t>
            </a:r>
            <a:r>
              <a:rPr sz="1400" spc="-3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7252D"/>
                </a:solidFill>
                <a:latin typeface="Arial"/>
                <a:cs typeface="Arial"/>
              </a:rPr>
              <a:t>van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2021</a:t>
            </a:r>
            <a:r>
              <a:rPr sz="1400" spc="-35" dirty="0">
                <a:solidFill>
                  <a:srgbClr val="17252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52D"/>
                </a:solidFill>
                <a:latin typeface="Arial"/>
                <a:cs typeface="Arial"/>
              </a:rPr>
              <a:t>&amp;</a:t>
            </a:r>
            <a:r>
              <a:rPr sz="1400" spc="-20" dirty="0">
                <a:solidFill>
                  <a:srgbClr val="17252D"/>
                </a:solidFill>
                <a:latin typeface="Arial"/>
                <a:cs typeface="Arial"/>
              </a:rPr>
              <a:t> 2024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39565" y="3036704"/>
            <a:ext cx="1801495" cy="651510"/>
            <a:chOff x="4839565" y="3036704"/>
            <a:chExt cx="1801495" cy="651510"/>
          </a:xfrm>
        </p:grpSpPr>
        <p:sp>
          <p:nvSpPr>
            <p:cNvPr id="11" name="object 11"/>
            <p:cNvSpPr/>
            <p:nvPr/>
          </p:nvSpPr>
          <p:spPr>
            <a:xfrm>
              <a:off x="4842740" y="3413917"/>
              <a:ext cx="312420" cy="271145"/>
            </a:xfrm>
            <a:custGeom>
              <a:avLst/>
              <a:gdLst/>
              <a:ahLst/>
              <a:cxnLst/>
              <a:rect l="l" t="t" r="r" b="b"/>
              <a:pathLst>
                <a:path w="312420" h="271145">
                  <a:moveTo>
                    <a:pt x="0" y="271030"/>
                  </a:moveTo>
                  <a:lnTo>
                    <a:pt x="312305" y="0"/>
                  </a:lnTo>
                </a:path>
              </a:pathLst>
            </a:custGeom>
            <a:ln w="6350">
              <a:solidFill>
                <a:srgbClr val="1725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89945" y="3036704"/>
              <a:ext cx="650875" cy="339090"/>
            </a:xfrm>
            <a:custGeom>
              <a:avLst/>
              <a:gdLst/>
              <a:ahLst/>
              <a:cxnLst/>
              <a:rect l="l" t="t" r="r" b="b"/>
              <a:pathLst>
                <a:path w="650875" h="339089">
                  <a:moveTo>
                    <a:pt x="636092" y="214630"/>
                  </a:moveTo>
                  <a:lnTo>
                    <a:pt x="592645" y="334010"/>
                  </a:lnTo>
                  <a:lnTo>
                    <a:pt x="607377" y="339090"/>
                  </a:lnTo>
                  <a:lnTo>
                    <a:pt x="650824" y="219710"/>
                  </a:lnTo>
                  <a:lnTo>
                    <a:pt x="636092" y="214630"/>
                  </a:lnTo>
                  <a:close/>
                </a:path>
                <a:path w="650875" h="339089">
                  <a:moveTo>
                    <a:pt x="576211" y="311150"/>
                  </a:moveTo>
                  <a:lnTo>
                    <a:pt x="560438" y="311150"/>
                  </a:lnTo>
                  <a:lnTo>
                    <a:pt x="559396" y="314960"/>
                  </a:lnTo>
                  <a:lnTo>
                    <a:pt x="559079" y="318770"/>
                  </a:lnTo>
                  <a:lnTo>
                    <a:pt x="559498" y="322580"/>
                  </a:lnTo>
                  <a:lnTo>
                    <a:pt x="574890" y="327660"/>
                  </a:lnTo>
                  <a:lnTo>
                    <a:pt x="574243" y="323850"/>
                  </a:lnTo>
                  <a:lnTo>
                    <a:pt x="574255" y="320040"/>
                  </a:lnTo>
                  <a:lnTo>
                    <a:pt x="574954" y="316230"/>
                  </a:lnTo>
                  <a:lnTo>
                    <a:pt x="575868" y="312420"/>
                  </a:lnTo>
                  <a:lnTo>
                    <a:pt x="576211" y="311150"/>
                  </a:lnTo>
                  <a:close/>
                </a:path>
                <a:path w="650875" h="339089">
                  <a:moveTo>
                    <a:pt x="528967" y="257810"/>
                  </a:moveTo>
                  <a:lnTo>
                    <a:pt x="524852" y="259080"/>
                  </a:lnTo>
                  <a:lnTo>
                    <a:pt x="517029" y="260350"/>
                  </a:lnTo>
                  <a:lnTo>
                    <a:pt x="513473" y="262890"/>
                  </a:lnTo>
                  <a:lnTo>
                    <a:pt x="507047" y="267970"/>
                  </a:lnTo>
                  <a:lnTo>
                    <a:pt x="504672" y="271780"/>
                  </a:lnTo>
                  <a:lnTo>
                    <a:pt x="500506" y="283210"/>
                  </a:lnTo>
                  <a:lnTo>
                    <a:pt x="500777" y="288290"/>
                  </a:lnTo>
                  <a:lnTo>
                    <a:pt x="500845" y="289560"/>
                  </a:lnTo>
                  <a:lnTo>
                    <a:pt x="535381" y="314960"/>
                  </a:lnTo>
                  <a:lnTo>
                    <a:pt x="546862" y="314960"/>
                  </a:lnTo>
                  <a:lnTo>
                    <a:pt x="553300" y="313690"/>
                  </a:lnTo>
                  <a:lnTo>
                    <a:pt x="560438" y="311150"/>
                  </a:lnTo>
                  <a:lnTo>
                    <a:pt x="576211" y="311150"/>
                  </a:lnTo>
                  <a:lnTo>
                    <a:pt x="577583" y="306070"/>
                  </a:lnTo>
                  <a:lnTo>
                    <a:pt x="578589" y="303530"/>
                  </a:lnTo>
                  <a:lnTo>
                    <a:pt x="537210" y="303530"/>
                  </a:lnTo>
                  <a:lnTo>
                    <a:pt x="525805" y="299720"/>
                  </a:lnTo>
                  <a:lnTo>
                    <a:pt x="521931" y="295910"/>
                  </a:lnTo>
                  <a:lnTo>
                    <a:pt x="517880" y="289560"/>
                  </a:lnTo>
                  <a:lnTo>
                    <a:pt x="517575" y="285750"/>
                  </a:lnTo>
                  <a:lnTo>
                    <a:pt x="519925" y="279400"/>
                  </a:lnTo>
                  <a:lnTo>
                    <a:pt x="521449" y="276860"/>
                  </a:lnTo>
                  <a:lnTo>
                    <a:pt x="525703" y="273050"/>
                  </a:lnTo>
                  <a:lnTo>
                    <a:pt x="528218" y="273050"/>
                  </a:lnTo>
                  <a:lnTo>
                    <a:pt x="534022" y="271780"/>
                  </a:lnTo>
                  <a:lnTo>
                    <a:pt x="590053" y="271780"/>
                  </a:lnTo>
                  <a:lnTo>
                    <a:pt x="592425" y="265430"/>
                  </a:lnTo>
                  <a:lnTo>
                    <a:pt x="569987" y="265430"/>
                  </a:lnTo>
                  <a:lnTo>
                    <a:pt x="563527" y="264160"/>
                  </a:lnTo>
                  <a:lnTo>
                    <a:pt x="555929" y="262890"/>
                  </a:lnTo>
                  <a:lnTo>
                    <a:pt x="547192" y="261620"/>
                  </a:lnTo>
                  <a:lnTo>
                    <a:pt x="541096" y="260350"/>
                  </a:lnTo>
                  <a:lnTo>
                    <a:pt x="536460" y="259080"/>
                  </a:lnTo>
                  <a:lnTo>
                    <a:pt x="533285" y="259080"/>
                  </a:lnTo>
                  <a:lnTo>
                    <a:pt x="528967" y="257810"/>
                  </a:lnTo>
                  <a:close/>
                </a:path>
                <a:path w="650875" h="339089">
                  <a:moveTo>
                    <a:pt x="590053" y="271780"/>
                  </a:moveTo>
                  <a:lnTo>
                    <a:pt x="534022" y="271780"/>
                  </a:lnTo>
                  <a:lnTo>
                    <a:pt x="538670" y="273050"/>
                  </a:lnTo>
                  <a:lnTo>
                    <a:pt x="545045" y="274320"/>
                  </a:lnTo>
                  <a:lnTo>
                    <a:pt x="553004" y="275590"/>
                  </a:lnTo>
                  <a:lnTo>
                    <a:pt x="560003" y="276860"/>
                  </a:lnTo>
                  <a:lnTo>
                    <a:pt x="571131" y="276860"/>
                  </a:lnTo>
                  <a:lnTo>
                    <a:pt x="566813" y="289560"/>
                  </a:lnTo>
                  <a:lnTo>
                    <a:pt x="564248" y="293370"/>
                  </a:lnTo>
                  <a:lnTo>
                    <a:pt x="561467" y="295910"/>
                  </a:lnTo>
                  <a:lnTo>
                    <a:pt x="557822" y="299720"/>
                  </a:lnTo>
                  <a:lnTo>
                    <a:pt x="553351" y="302260"/>
                  </a:lnTo>
                  <a:lnTo>
                    <a:pt x="542709" y="303530"/>
                  </a:lnTo>
                  <a:lnTo>
                    <a:pt x="578589" y="303530"/>
                  </a:lnTo>
                  <a:lnTo>
                    <a:pt x="580097" y="299720"/>
                  </a:lnTo>
                  <a:lnTo>
                    <a:pt x="583412" y="289560"/>
                  </a:lnTo>
                  <a:lnTo>
                    <a:pt x="590053" y="271780"/>
                  </a:lnTo>
                  <a:close/>
                </a:path>
                <a:path w="650875" h="339089">
                  <a:moveTo>
                    <a:pt x="483146" y="276860"/>
                  </a:moveTo>
                  <a:lnTo>
                    <a:pt x="467296" y="276860"/>
                  </a:lnTo>
                  <a:lnTo>
                    <a:pt x="466255" y="280670"/>
                  </a:lnTo>
                  <a:lnTo>
                    <a:pt x="466149" y="281940"/>
                  </a:lnTo>
                  <a:lnTo>
                    <a:pt x="466043" y="283210"/>
                  </a:lnTo>
                  <a:lnTo>
                    <a:pt x="465937" y="284480"/>
                  </a:lnTo>
                  <a:lnTo>
                    <a:pt x="466356" y="288290"/>
                  </a:lnTo>
                  <a:lnTo>
                    <a:pt x="481749" y="294640"/>
                  </a:lnTo>
                  <a:lnTo>
                    <a:pt x="481101" y="290830"/>
                  </a:lnTo>
                  <a:lnTo>
                    <a:pt x="481114" y="285750"/>
                  </a:lnTo>
                  <a:lnTo>
                    <a:pt x="481799" y="281940"/>
                  </a:lnTo>
                  <a:lnTo>
                    <a:pt x="482716" y="278130"/>
                  </a:lnTo>
                  <a:lnTo>
                    <a:pt x="483146" y="276860"/>
                  </a:lnTo>
                  <a:close/>
                </a:path>
                <a:path w="650875" h="339089">
                  <a:moveTo>
                    <a:pt x="443318" y="224790"/>
                  </a:moveTo>
                  <a:lnTo>
                    <a:pt x="431698" y="224790"/>
                  </a:lnTo>
                  <a:lnTo>
                    <a:pt x="423887" y="227330"/>
                  </a:lnTo>
                  <a:lnTo>
                    <a:pt x="420331" y="228600"/>
                  </a:lnTo>
                  <a:lnTo>
                    <a:pt x="413905" y="234950"/>
                  </a:lnTo>
                  <a:lnTo>
                    <a:pt x="411530" y="237490"/>
                  </a:lnTo>
                  <a:lnTo>
                    <a:pt x="407352" y="250190"/>
                  </a:lnTo>
                  <a:lnTo>
                    <a:pt x="407596" y="254000"/>
                  </a:lnTo>
                  <a:lnTo>
                    <a:pt x="407677" y="255270"/>
                  </a:lnTo>
                  <a:lnTo>
                    <a:pt x="407758" y="256540"/>
                  </a:lnTo>
                  <a:lnTo>
                    <a:pt x="414642" y="269240"/>
                  </a:lnTo>
                  <a:lnTo>
                    <a:pt x="421144" y="274320"/>
                  </a:lnTo>
                  <a:lnTo>
                    <a:pt x="436473" y="280670"/>
                  </a:lnTo>
                  <a:lnTo>
                    <a:pt x="453720" y="280670"/>
                  </a:lnTo>
                  <a:lnTo>
                    <a:pt x="460159" y="279400"/>
                  </a:lnTo>
                  <a:lnTo>
                    <a:pt x="467296" y="276860"/>
                  </a:lnTo>
                  <a:lnTo>
                    <a:pt x="483146" y="276860"/>
                  </a:lnTo>
                  <a:lnTo>
                    <a:pt x="485274" y="270510"/>
                  </a:lnTo>
                  <a:lnTo>
                    <a:pt x="449567" y="270510"/>
                  </a:lnTo>
                  <a:lnTo>
                    <a:pt x="444068" y="269240"/>
                  </a:lnTo>
                  <a:lnTo>
                    <a:pt x="432663" y="265430"/>
                  </a:lnTo>
                  <a:lnTo>
                    <a:pt x="428777" y="262890"/>
                  </a:lnTo>
                  <a:lnTo>
                    <a:pt x="424726" y="255270"/>
                  </a:lnTo>
                  <a:lnTo>
                    <a:pt x="424434" y="251460"/>
                  </a:lnTo>
                  <a:lnTo>
                    <a:pt x="426783" y="245110"/>
                  </a:lnTo>
                  <a:lnTo>
                    <a:pt x="428307" y="242570"/>
                  </a:lnTo>
                  <a:lnTo>
                    <a:pt x="432562" y="240030"/>
                  </a:lnTo>
                  <a:lnTo>
                    <a:pt x="435076" y="238760"/>
                  </a:lnTo>
                  <a:lnTo>
                    <a:pt x="496595" y="238760"/>
                  </a:lnTo>
                  <a:lnTo>
                    <a:pt x="498854" y="232410"/>
                  </a:lnTo>
                  <a:lnTo>
                    <a:pt x="482155" y="232410"/>
                  </a:lnTo>
                  <a:lnTo>
                    <a:pt x="476840" y="231140"/>
                  </a:lnTo>
                  <a:lnTo>
                    <a:pt x="470384" y="231140"/>
                  </a:lnTo>
                  <a:lnTo>
                    <a:pt x="462787" y="229870"/>
                  </a:lnTo>
                  <a:lnTo>
                    <a:pt x="454050" y="227330"/>
                  </a:lnTo>
                  <a:lnTo>
                    <a:pt x="447954" y="226060"/>
                  </a:lnTo>
                  <a:lnTo>
                    <a:pt x="443318" y="224790"/>
                  </a:lnTo>
                  <a:close/>
                </a:path>
                <a:path w="650875" h="339089">
                  <a:moveTo>
                    <a:pt x="496595" y="238760"/>
                  </a:moveTo>
                  <a:lnTo>
                    <a:pt x="445528" y="238760"/>
                  </a:lnTo>
                  <a:lnTo>
                    <a:pt x="451904" y="240030"/>
                  </a:lnTo>
                  <a:lnTo>
                    <a:pt x="459857" y="241300"/>
                  </a:lnTo>
                  <a:lnTo>
                    <a:pt x="466855" y="242570"/>
                  </a:lnTo>
                  <a:lnTo>
                    <a:pt x="472896" y="243840"/>
                  </a:lnTo>
                  <a:lnTo>
                    <a:pt x="477977" y="243840"/>
                  </a:lnTo>
                  <a:lnTo>
                    <a:pt x="473671" y="255270"/>
                  </a:lnTo>
                  <a:lnTo>
                    <a:pt x="471106" y="260350"/>
                  </a:lnTo>
                  <a:lnTo>
                    <a:pt x="464680" y="266700"/>
                  </a:lnTo>
                  <a:lnTo>
                    <a:pt x="460209" y="267970"/>
                  </a:lnTo>
                  <a:lnTo>
                    <a:pt x="449567" y="270510"/>
                  </a:lnTo>
                  <a:lnTo>
                    <a:pt x="485274" y="270510"/>
                  </a:lnTo>
                  <a:lnTo>
                    <a:pt x="486954" y="265430"/>
                  </a:lnTo>
                  <a:lnTo>
                    <a:pt x="490270" y="256540"/>
                  </a:lnTo>
                  <a:lnTo>
                    <a:pt x="496595" y="238760"/>
                  </a:lnTo>
                  <a:close/>
                </a:path>
                <a:path w="650875" h="339089">
                  <a:moveTo>
                    <a:pt x="585106" y="233680"/>
                  </a:moveTo>
                  <a:lnTo>
                    <a:pt x="555294" y="233680"/>
                  </a:lnTo>
                  <a:lnTo>
                    <a:pt x="569645" y="238760"/>
                  </a:lnTo>
                  <a:lnTo>
                    <a:pt x="574636" y="242570"/>
                  </a:lnTo>
                  <a:lnTo>
                    <a:pt x="579094" y="251460"/>
                  </a:lnTo>
                  <a:lnTo>
                    <a:pt x="579001" y="254000"/>
                  </a:lnTo>
                  <a:lnTo>
                    <a:pt x="578954" y="255270"/>
                  </a:lnTo>
                  <a:lnTo>
                    <a:pt x="576783" y="261620"/>
                  </a:lnTo>
                  <a:lnTo>
                    <a:pt x="575310" y="265430"/>
                  </a:lnTo>
                  <a:lnTo>
                    <a:pt x="592425" y="265430"/>
                  </a:lnTo>
                  <a:lnTo>
                    <a:pt x="592899" y="264160"/>
                  </a:lnTo>
                  <a:lnTo>
                    <a:pt x="594296" y="259080"/>
                  </a:lnTo>
                  <a:lnTo>
                    <a:pt x="594715" y="256540"/>
                  </a:lnTo>
                  <a:lnTo>
                    <a:pt x="595299" y="251460"/>
                  </a:lnTo>
                  <a:lnTo>
                    <a:pt x="594982" y="247650"/>
                  </a:lnTo>
                  <a:lnTo>
                    <a:pt x="592531" y="241300"/>
                  </a:lnTo>
                  <a:lnTo>
                    <a:pt x="589915" y="237490"/>
                  </a:lnTo>
                  <a:lnTo>
                    <a:pt x="585106" y="233680"/>
                  </a:lnTo>
                  <a:close/>
                </a:path>
                <a:path w="650875" h="339089">
                  <a:moveTo>
                    <a:pt x="405787" y="170180"/>
                  </a:moveTo>
                  <a:lnTo>
                    <a:pt x="376809" y="170180"/>
                  </a:lnTo>
                  <a:lnTo>
                    <a:pt x="386308" y="173990"/>
                  </a:lnTo>
                  <a:lnTo>
                    <a:pt x="388962" y="175260"/>
                  </a:lnTo>
                  <a:lnTo>
                    <a:pt x="392836" y="180340"/>
                  </a:lnTo>
                  <a:lnTo>
                    <a:pt x="393814" y="182880"/>
                  </a:lnTo>
                  <a:lnTo>
                    <a:pt x="393852" y="189230"/>
                  </a:lnTo>
                  <a:lnTo>
                    <a:pt x="392798" y="193040"/>
                  </a:lnTo>
                  <a:lnTo>
                    <a:pt x="370827" y="254000"/>
                  </a:lnTo>
                  <a:lnTo>
                    <a:pt x="385483" y="259080"/>
                  </a:lnTo>
                  <a:lnTo>
                    <a:pt x="407085" y="199390"/>
                  </a:lnTo>
                  <a:lnTo>
                    <a:pt x="409178" y="193040"/>
                  </a:lnTo>
                  <a:lnTo>
                    <a:pt x="410048" y="186690"/>
                  </a:lnTo>
                  <a:lnTo>
                    <a:pt x="409835" y="182880"/>
                  </a:lnTo>
                  <a:lnTo>
                    <a:pt x="409764" y="181610"/>
                  </a:lnTo>
                  <a:lnTo>
                    <a:pt x="409693" y="180340"/>
                  </a:lnTo>
                  <a:lnTo>
                    <a:pt x="408114" y="175260"/>
                  </a:lnTo>
                  <a:lnTo>
                    <a:pt x="405787" y="170180"/>
                  </a:lnTo>
                  <a:close/>
                </a:path>
                <a:path w="650875" h="339089">
                  <a:moveTo>
                    <a:pt x="554342" y="220980"/>
                  </a:moveTo>
                  <a:lnTo>
                    <a:pt x="541515" y="220980"/>
                  </a:lnTo>
                  <a:lnTo>
                    <a:pt x="536117" y="222250"/>
                  </a:lnTo>
                  <a:lnTo>
                    <a:pt x="527367" y="227330"/>
                  </a:lnTo>
                  <a:lnTo>
                    <a:pt x="523405" y="232410"/>
                  </a:lnTo>
                  <a:lnTo>
                    <a:pt x="519861" y="237490"/>
                  </a:lnTo>
                  <a:lnTo>
                    <a:pt x="533565" y="245110"/>
                  </a:lnTo>
                  <a:lnTo>
                    <a:pt x="537375" y="238760"/>
                  </a:lnTo>
                  <a:lnTo>
                    <a:pt x="541375" y="236220"/>
                  </a:lnTo>
                  <a:lnTo>
                    <a:pt x="549732" y="233680"/>
                  </a:lnTo>
                  <a:lnTo>
                    <a:pt x="585106" y="233680"/>
                  </a:lnTo>
                  <a:lnTo>
                    <a:pt x="581901" y="231140"/>
                  </a:lnTo>
                  <a:lnTo>
                    <a:pt x="576186" y="227330"/>
                  </a:lnTo>
                  <a:lnTo>
                    <a:pt x="561289" y="222250"/>
                  </a:lnTo>
                  <a:lnTo>
                    <a:pt x="554342" y="220980"/>
                  </a:lnTo>
                  <a:close/>
                </a:path>
                <a:path w="650875" h="339089">
                  <a:moveTo>
                    <a:pt x="354246" y="152400"/>
                  </a:moveTo>
                  <a:lnTo>
                    <a:pt x="327367" y="152400"/>
                  </a:lnTo>
                  <a:lnTo>
                    <a:pt x="336969" y="156210"/>
                  </a:lnTo>
                  <a:lnTo>
                    <a:pt x="340309" y="158750"/>
                  </a:lnTo>
                  <a:lnTo>
                    <a:pt x="342734" y="167640"/>
                  </a:lnTo>
                  <a:lnTo>
                    <a:pt x="342163" y="172720"/>
                  </a:lnTo>
                  <a:lnTo>
                    <a:pt x="319341" y="234950"/>
                  </a:lnTo>
                  <a:lnTo>
                    <a:pt x="334073" y="241300"/>
                  </a:lnTo>
                  <a:lnTo>
                    <a:pt x="355600" y="181610"/>
                  </a:lnTo>
                  <a:lnTo>
                    <a:pt x="359981" y="175260"/>
                  </a:lnTo>
                  <a:lnTo>
                    <a:pt x="370992" y="170180"/>
                  </a:lnTo>
                  <a:lnTo>
                    <a:pt x="405787" y="170180"/>
                  </a:lnTo>
                  <a:lnTo>
                    <a:pt x="405206" y="168910"/>
                  </a:lnTo>
                  <a:lnTo>
                    <a:pt x="402323" y="166370"/>
                  </a:lnTo>
                  <a:lnTo>
                    <a:pt x="358457" y="166370"/>
                  </a:lnTo>
                  <a:lnTo>
                    <a:pt x="358508" y="161290"/>
                  </a:lnTo>
                  <a:lnTo>
                    <a:pt x="356946" y="156210"/>
                  </a:lnTo>
                  <a:lnTo>
                    <a:pt x="354246" y="152400"/>
                  </a:lnTo>
                  <a:close/>
                </a:path>
                <a:path w="650875" h="339089">
                  <a:moveTo>
                    <a:pt x="491430" y="199390"/>
                  </a:moveTo>
                  <a:lnTo>
                    <a:pt x="456590" y="199390"/>
                  </a:lnTo>
                  <a:lnTo>
                    <a:pt x="462153" y="200660"/>
                  </a:lnTo>
                  <a:lnTo>
                    <a:pt x="476504" y="205740"/>
                  </a:lnTo>
                  <a:lnTo>
                    <a:pt x="481495" y="209550"/>
                  </a:lnTo>
                  <a:lnTo>
                    <a:pt x="485952" y="217170"/>
                  </a:lnTo>
                  <a:lnTo>
                    <a:pt x="485917" y="218440"/>
                  </a:lnTo>
                  <a:lnTo>
                    <a:pt x="485813" y="222250"/>
                  </a:lnTo>
                  <a:lnTo>
                    <a:pt x="483641" y="228600"/>
                  </a:lnTo>
                  <a:lnTo>
                    <a:pt x="482155" y="232410"/>
                  </a:lnTo>
                  <a:lnTo>
                    <a:pt x="498854" y="232410"/>
                  </a:lnTo>
                  <a:lnTo>
                    <a:pt x="499757" y="229870"/>
                  </a:lnTo>
                  <a:lnTo>
                    <a:pt x="501154" y="224790"/>
                  </a:lnTo>
                  <a:lnTo>
                    <a:pt x="501573" y="222250"/>
                  </a:lnTo>
                  <a:lnTo>
                    <a:pt x="502158" y="218440"/>
                  </a:lnTo>
                  <a:lnTo>
                    <a:pt x="501840" y="214630"/>
                  </a:lnTo>
                  <a:lnTo>
                    <a:pt x="499389" y="207010"/>
                  </a:lnTo>
                  <a:lnTo>
                    <a:pt x="496773" y="204470"/>
                  </a:lnTo>
                  <a:lnTo>
                    <a:pt x="491430" y="199390"/>
                  </a:lnTo>
                  <a:close/>
                </a:path>
                <a:path w="650875" h="339089">
                  <a:moveTo>
                    <a:pt x="299161" y="129540"/>
                  </a:moveTo>
                  <a:lnTo>
                    <a:pt x="267677" y="217170"/>
                  </a:lnTo>
                  <a:lnTo>
                    <a:pt x="282422" y="222250"/>
                  </a:lnTo>
                  <a:lnTo>
                    <a:pt x="301612" y="168910"/>
                  </a:lnTo>
                  <a:lnTo>
                    <a:pt x="304596" y="163830"/>
                  </a:lnTo>
                  <a:lnTo>
                    <a:pt x="310807" y="156210"/>
                  </a:lnTo>
                  <a:lnTo>
                    <a:pt x="314515" y="153670"/>
                  </a:lnTo>
                  <a:lnTo>
                    <a:pt x="323138" y="152400"/>
                  </a:lnTo>
                  <a:lnTo>
                    <a:pt x="354246" y="152400"/>
                  </a:lnTo>
                  <a:lnTo>
                    <a:pt x="350647" y="147320"/>
                  </a:lnTo>
                  <a:lnTo>
                    <a:pt x="307924" y="147320"/>
                  </a:lnTo>
                  <a:lnTo>
                    <a:pt x="312331" y="134620"/>
                  </a:lnTo>
                  <a:lnTo>
                    <a:pt x="299161" y="129540"/>
                  </a:lnTo>
                  <a:close/>
                </a:path>
                <a:path w="650875" h="339089">
                  <a:moveTo>
                    <a:pt x="461200" y="187960"/>
                  </a:moveTo>
                  <a:lnTo>
                    <a:pt x="448360" y="187960"/>
                  </a:lnTo>
                  <a:lnTo>
                    <a:pt x="442976" y="189230"/>
                  </a:lnTo>
                  <a:lnTo>
                    <a:pt x="434225" y="194310"/>
                  </a:lnTo>
                  <a:lnTo>
                    <a:pt x="430263" y="198120"/>
                  </a:lnTo>
                  <a:lnTo>
                    <a:pt x="426720" y="204470"/>
                  </a:lnTo>
                  <a:lnTo>
                    <a:pt x="440410" y="210820"/>
                  </a:lnTo>
                  <a:lnTo>
                    <a:pt x="444233" y="205740"/>
                  </a:lnTo>
                  <a:lnTo>
                    <a:pt x="448233" y="201930"/>
                  </a:lnTo>
                  <a:lnTo>
                    <a:pt x="456590" y="199390"/>
                  </a:lnTo>
                  <a:lnTo>
                    <a:pt x="491430" y="199390"/>
                  </a:lnTo>
                  <a:lnTo>
                    <a:pt x="488759" y="196850"/>
                  </a:lnTo>
                  <a:lnTo>
                    <a:pt x="483044" y="194310"/>
                  </a:lnTo>
                  <a:lnTo>
                    <a:pt x="468147" y="189230"/>
                  </a:lnTo>
                  <a:lnTo>
                    <a:pt x="461200" y="187960"/>
                  </a:lnTo>
                  <a:close/>
                </a:path>
                <a:path w="650875" h="339089">
                  <a:moveTo>
                    <a:pt x="243103" y="109220"/>
                  </a:moveTo>
                  <a:lnTo>
                    <a:pt x="211632" y="196850"/>
                  </a:lnTo>
                  <a:lnTo>
                    <a:pt x="226364" y="201930"/>
                  </a:lnTo>
                  <a:lnTo>
                    <a:pt x="245097" y="149860"/>
                  </a:lnTo>
                  <a:lnTo>
                    <a:pt x="247992" y="144780"/>
                  </a:lnTo>
                  <a:lnTo>
                    <a:pt x="251523" y="139700"/>
                  </a:lnTo>
                  <a:lnTo>
                    <a:pt x="253860" y="137160"/>
                  </a:lnTo>
                  <a:lnTo>
                    <a:pt x="256667" y="134620"/>
                  </a:lnTo>
                  <a:lnTo>
                    <a:pt x="263194" y="133350"/>
                  </a:lnTo>
                  <a:lnTo>
                    <a:pt x="285991" y="133350"/>
                  </a:lnTo>
                  <a:lnTo>
                    <a:pt x="289331" y="129540"/>
                  </a:lnTo>
                  <a:lnTo>
                    <a:pt x="287343" y="127000"/>
                  </a:lnTo>
                  <a:lnTo>
                    <a:pt x="251599" y="127000"/>
                  </a:lnTo>
                  <a:lnTo>
                    <a:pt x="256374" y="114300"/>
                  </a:lnTo>
                  <a:lnTo>
                    <a:pt x="243103" y="109220"/>
                  </a:lnTo>
                  <a:close/>
                </a:path>
                <a:path w="650875" h="339089">
                  <a:moveTo>
                    <a:pt x="170348" y="83820"/>
                  </a:moveTo>
                  <a:lnTo>
                    <a:pt x="162726" y="83820"/>
                  </a:lnTo>
                  <a:lnTo>
                    <a:pt x="155282" y="86360"/>
                  </a:lnTo>
                  <a:lnTo>
                    <a:pt x="128905" y="116840"/>
                  </a:lnTo>
                  <a:lnTo>
                    <a:pt x="124822" y="137160"/>
                  </a:lnTo>
                  <a:lnTo>
                    <a:pt x="124875" y="140970"/>
                  </a:lnTo>
                  <a:lnTo>
                    <a:pt x="125075" y="143510"/>
                  </a:lnTo>
                  <a:lnTo>
                    <a:pt x="125175" y="144780"/>
                  </a:lnTo>
                  <a:lnTo>
                    <a:pt x="125275" y="146050"/>
                  </a:lnTo>
                  <a:lnTo>
                    <a:pt x="153225" y="177800"/>
                  </a:lnTo>
                  <a:lnTo>
                    <a:pt x="168452" y="181610"/>
                  </a:lnTo>
                  <a:lnTo>
                    <a:pt x="183845" y="179070"/>
                  </a:lnTo>
                  <a:lnTo>
                    <a:pt x="190538" y="175260"/>
                  </a:lnTo>
                  <a:lnTo>
                    <a:pt x="196215" y="170180"/>
                  </a:lnTo>
                  <a:lnTo>
                    <a:pt x="198267" y="167640"/>
                  </a:lnTo>
                  <a:lnTo>
                    <a:pt x="164922" y="167640"/>
                  </a:lnTo>
                  <a:lnTo>
                    <a:pt x="150241" y="162560"/>
                  </a:lnTo>
                  <a:lnTo>
                    <a:pt x="140584" y="138430"/>
                  </a:lnTo>
                  <a:lnTo>
                    <a:pt x="141669" y="130810"/>
                  </a:lnTo>
                  <a:lnTo>
                    <a:pt x="167233" y="96520"/>
                  </a:lnTo>
                  <a:lnTo>
                    <a:pt x="202465" y="96520"/>
                  </a:lnTo>
                  <a:lnTo>
                    <a:pt x="201347" y="95250"/>
                  </a:lnTo>
                  <a:lnTo>
                    <a:pt x="194407" y="90170"/>
                  </a:lnTo>
                  <a:lnTo>
                    <a:pt x="186118" y="86360"/>
                  </a:lnTo>
                  <a:lnTo>
                    <a:pt x="170348" y="83820"/>
                  </a:lnTo>
                  <a:close/>
                </a:path>
                <a:path w="650875" h="339089">
                  <a:moveTo>
                    <a:pt x="202465" y="96520"/>
                  </a:moveTo>
                  <a:lnTo>
                    <a:pt x="174332" y="96520"/>
                  </a:lnTo>
                  <a:lnTo>
                    <a:pt x="188963" y="101600"/>
                  </a:lnTo>
                  <a:lnTo>
                    <a:pt x="194030" y="106680"/>
                  </a:lnTo>
                  <a:lnTo>
                    <a:pt x="196913" y="114300"/>
                  </a:lnTo>
                  <a:lnTo>
                    <a:pt x="198439" y="119380"/>
                  </a:lnTo>
                  <a:lnTo>
                    <a:pt x="198490" y="120650"/>
                  </a:lnTo>
                  <a:lnTo>
                    <a:pt x="198592" y="123190"/>
                  </a:lnTo>
                  <a:lnTo>
                    <a:pt x="183788" y="160020"/>
                  </a:lnTo>
                  <a:lnTo>
                    <a:pt x="172021" y="167640"/>
                  </a:lnTo>
                  <a:lnTo>
                    <a:pt x="198267" y="167640"/>
                  </a:lnTo>
                  <a:lnTo>
                    <a:pt x="214141" y="130810"/>
                  </a:lnTo>
                  <a:lnTo>
                    <a:pt x="214058" y="119380"/>
                  </a:lnTo>
                  <a:lnTo>
                    <a:pt x="213940" y="118110"/>
                  </a:lnTo>
                  <a:lnTo>
                    <a:pt x="213823" y="116840"/>
                  </a:lnTo>
                  <a:lnTo>
                    <a:pt x="211175" y="109220"/>
                  </a:lnTo>
                  <a:lnTo>
                    <a:pt x="206937" y="101600"/>
                  </a:lnTo>
                  <a:lnTo>
                    <a:pt x="202465" y="96520"/>
                  </a:lnTo>
                  <a:close/>
                </a:path>
                <a:path w="650875" h="339089">
                  <a:moveTo>
                    <a:pt x="382594" y="158750"/>
                  </a:moveTo>
                  <a:lnTo>
                    <a:pt x="374461" y="158750"/>
                  </a:lnTo>
                  <a:lnTo>
                    <a:pt x="366415" y="161290"/>
                  </a:lnTo>
                  <a:lnTo>
                    <a:pt x="358457" y="166370"/>
                  </a:lnTo>
                  <a:lnTo>
                    <a:pt x="402323" y="166370"/>
                  </a:lnTo>
                  <a:lnTo>
                    <a:pt x="399440" y="163830"/>
                  </a:lnTo>
                  <a:lnTo>
                    <a:pt x="390817" y="161290"/>
                  </a:lnTo>
                  <a:lnTo>
                    <a:pt x="382594" y="158750"/>
                  </a:lnTo>
                  <a:close/>
                </a:path>
                <a:path w="650875" h="339089">
                  <a:moveTo>
                    <a:pt x="65712" y="30480"/>
                  </a:moveTo>
                  <a:lnTo>
                    <a:pt x="49364" y="30480"/>
                  </a:lnTo>
                  <a:lnTo>
                    <a:pt x="78257" y="148590"/>
                  </a:lnTo>
                  <a:lnTo>
                    <a:pt x="94551" y="153670"/>
                  </a:lnTo>
                  <a:lnTo>
                    <a:pt x="105644" y="123190"/>
                  </a:lnTo>
                  <a:lnTo>
                    <a:pt x="88658" y="123190"/>
                  </a:lnTo>
                  <a:lnTo>
                    <a:pt x="65712" y="30480"/>
                  </a:lnTo>
                  <a:close/>
                </a:path>
                <a:path w="650875" h="339089">
                  <a:moveTo>
                    <a:pt x="333629" y="139700"/>
                  </a:moveTo>
                  <a:lnTo>
                    <a:pt x="328002" y="139700"/>
                  </a:lnTo>
                  <a:lnTo>
                    <a:pt x="317055" y="140970"/>
                  </a:lnTo>
                  <a:lnTo>
                    <a:pt x="312191" y="143510"/>
                  </a:lnTo>
                  <a:lnTo>
                    <a:pt x="307924" y="147320"/>
                  </a:lnTo>
                  <a:lnTo>
                    <a:pt x="350647" y="147320"/>
                  </a:lnTo>
                  <a:lnTo>
                    <a:pt x="345846" y="144780"/>
                  </a:lnTo>
                  <a:lnTo>
                    <a:pt x="333629" y="139700"/>
                  </a:lnTo>
                  <a:close/>
                </a:path>
                <a:path w="650875" h="339089">
                  <a:moveTo>
                    <a:pt x="285991" y="133350"/>
                  </a:moveTo>
                  <a:lnTo>
                    <a:pt x="266433" y="133350"/>
                  </a:lnTo>
                  <a:lnTo>
                    <a:pt x="273265" y="135890"/>
                  </a:lnTo>
                  <a:lnTo>
                    <a:pt x="276479" y="137160"/>
                  </a:lnTo>
                  <a:lnTo>
                    <a:pt x="279311" y="140970"/>
                  </a:lnTo>
                  <a:lnTo>
                    <a:pt x="285991" y="133350"/>
                  </a:lnTo>
                  <a:close/>
                </a:path>
                <a:path w="650875" h="339089">
                  <a:moveTo>
                    <a:pt x="272465" y="118110"/>
                  </a:moveTo>
                  <a:lnTo>
                    <a:pt x="268960" y="118110"/>
                  </a:lnTo>
                  <a:lnTo>
                    <a:pt x="261810" y="119380"/>
                  </a:lnTo>
                  <a:lnTo>
                    <a:pt x="257213" y="121920"/>
                  </a:lnTo>
                  <a:lnTo>
                    <a:pt x="251599" y="127000"/>
                  </a:lnTo>
                  <a:lnTo>
                    <a:pt x="287343" y="127000"/>
                  </a:lnTo>
                  <a:lnTo>
                    <a:pt x="285356" y="124460"/>
                  </a:lnTo>
                  <a:lnTo>
                    <a:pt x="280873" y="120650"/>
                  </a:lnTo>
                  <a:lnTo>
                    <a:pt x="272465" y="118110"/>
                  </a:lnTo>
                  <a:close/>
                </a:path>
                <a:path w="650875" h="339089">
                  <a:moveTo>
                    <a:pt x="43446" y="0"/>
                  </a:moveTo>
                  <a:lnTo>
                    <a:pt x="0" y="119380"/>
                  </a:lnTo>
                  <a:lnTo>
                    <a:pt x="15227" y="125730"/>
                  </a:lnTo>
                  <a:lnTo>
                    <a:pt x="49364" y="30480"/>
                  </a:lnTo>
                  <a:lnTo>
                    <a:pt x="65712" y="30480"/>
                  </a:lnTo>
                  <a:lnTo>
                    <a:pt x="59740" y="6350"/>
                  </a:lnTo>
                  <a:lnTo>
                    <a:pt x="43446" y="0"/>
                  </a:lnTo>
                  <a:close/>
                </a:path>
                <a:path w="650875" h="339089">
                  <a:moveTo>
                    <a:pt x="122770" y="27940"/>
                  </a:moveTo>
                  <a:lnTo>
                    <a:pt x="88658" y="123190"/>
                  </a:lnTo>
                  <a:lnTo>
                    <a:pt x="105644" y="123190"/>
                  </a:lnTo>
                  <a:lnTo>
                    <a:pt x="137998" y="34290"/>
                  </a:lnTo>
                  <a:lnTo>
                    <a:pt x="122770" y="27940"/>
                  </a:lnTo>
                  <a:close/>
                </a:path>
              </a:pathLst>
            </a:custGeom>
            <a:solidFill>
              <a:srgbClr val="172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96000" y="3267562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94729"/>
                  </a:moveTo>
                  <a:lnTo>
                    <a:pt x="95250" y="0"/>
                  </a:lnTo>
                </a:path>
              </a:pathLst>
            </a:custGeom>
            <a:ln w="6350">
              <a:solidFill>
                <a:srgbClr val="1725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909050" y="2603500"/>
            <a:ext cx="622300" cy="1636395"/>
            <a:chOff x="8909050" y="2603500"/>
            <a:chExt cx="622300" cy="1636395"/>
          </a:xfrm>
        </p:grpSpPr>
        <p:sp>
          <p:nvSpPr>
            <p:cNvPr id="15" name="object 15"/>
            <p:cNvSpPr/>
            <p:nvPr/>
          </p:nvSpPr>
          <p:spPr>
            <a:xfrm>
              <a:off x="8915400" y="2609850"/>
              <a:ext cx="609600" cy="804545"/>
            </a:xfrm>
            <a:custGeom>
              <a:avLst/>
              <a:gdLst/>
              <a:ahLst/>
              <a:cxnLst/>
              <a:rect l="l" t="t" r="r" b="b"/>
              <a:pathLst>
                <a:path w="609600" h="804545">
                  <a:moveTo>
                    <a:pt x="304800" y="0"/>
                  </a:moveTo>
                  <a:lnTo>
                    <a:pt x="0" y="304800"/>
                  </a:lnTo>
                  <a:lnTo>
                    <a:pt x="152400" y="304800"/>
                  </a:lnTo>
                  <a:lnTo>
                    <a:pt x="152400" y="804062"/>
                  </a:lnTo>
                  <a:lnTo>
                    <a:pt x="457200" y="804062"/>
                  </a:lnTo>
                  <a:lnTo>
                    <a:pt x="457200" y="304800"/>
                  </a:lnTo>
                  <a:lnTo>
                    <a:pt x="609600" y="3048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915400" y="2609850"/>
              <a:ext cx="609600" cy="804545"/>
            </a:xfrm>
            <a:custGeom>
              <a:avLst/>
              <a:gdLst/>
              <a:ahLst/>
              <a:cxnLst/>
              <a:rect l="l" t="t" r="r" b="b"/>
              <a:pathLst>
                <a:path w="609600" h="804545">
                  <a:moveTo>
                    <a:pt x="0" y="304800"/>
                  </a:moveTo>
                  <a:lnTo>
                    <a:pt x="304800" y="0"/>
                  </a:lnTo>
                  <a:lnTo>
                    <a:pt x="609600" y="304800"/>
                  </a:lnTo>
                  <a:lnTo>
                    <a:pt x="457200" y="304800"/>
                  </a:lnTo>
                  <a:lnTo>
                    <a:pt x="457200" y="804062"/>
                  </a:lnTo>
                  <a:lnTo>
                    <a:pt x="152400" y="804062"/>
                  </a:lnTo>
                  <a:lnTo>
                    <a:pt x="152400" y="304800"/>
                  </a:lnTo>
                  <a:lnTo>
                    <a:pt x="0" y="304800"/>
                  </a:lnTo>
                  <a:close/>
                </a:path>
              </a:pathLst>
            </a:custGeom>
            <a:ln w="12700">
              <a:solidFill>
                <a:srgbClr val="0638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915400" y="3429000"/>
              <a:ext cx="609600" cy="804545"/>
            </a:xfrm>
            <a:custGeom>
              <a:avLst/>
              <a:gdLst/>
              <a:ahLst/>
              <a:cxnLst/>
              <a:rect l="l" t="t" r="r" b="b"/>
              <a:pathLst>
                <a:path w="609600" h="804545">
                  <a:moveTo>
                    <a:pt x="457200" y="0"/>
                  </a:moveTo>
                  <a:lnTo>
                    <a:pt x="152400" y="0"/>
                  </a:lnTo>
                  <a:lnTo>
                    <a:pt x="152400" y="499262"/>
                  </a:lnTo>
                  <a:lnTo>
                    <a:pt x="0" y="499262"/>
                  </a:lnTo>
                  <a:lnTo>
                    <a:pt x="304800" y="804062"/>
                  </a:lnTo>
                  <a:lnTo>
                    <a:pt x="609600" y="499262"/>
                  </a:lnTo>
                  <a:lnTo>
                    <a:pt x="457200" y="499262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1D8D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15400" y="3429000"/>
              <a:ext cx="609600" cy="804545"/>
            </a:xfrm>
            <a:custGeom>
              <a:avLst/>
              <a:gdLst/>
              <a:ahLst/>
              <a:cxnLst/>
              <a:rect l="l" t="t" r="r" b="b"/>
              <a:pathLst>
                <a:path w="609600" h="804545">
                  <a:moveTo>
                    <a:pt x="609600" y="499262"/>
                  </a:moveTo>
                  <a:lnTo>
                    <a:pt x="304800" y="804062"/>
                  </a:lnTo>
                  <a:lnTo>
                    <a:pt x="0" y="499262"/>
                  </a:lnTo>
                  <a:lnTo>
                    <a:pt x="152400" y="499262"/>
                  </a:lnTo>
                  <a:lnTo>
                    <a:pt x="152400" y="0"/>
                  </a:lnTo>
                  <a:lnTo>
                    <a:pt x="457200" y="0"/>
                  </a:lnTo>
                  <a:lnTo>
                    <a:pt x="457200" y="499262"/>
                  </a:lnTo>
                  <a:lnTo>
                    <a:pt x="609600" y="499262"/>
                  </a:lnTo>
                  <a:close/>
                </a:path>
              </a:pathLst>
            </a:custGeom>
            <a:ln w="12700">
              <a:solidFill>
                <a:srgbClr val="0638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552882" y="2986714"/>
            <a:ext cx="11830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17252D"/>
                </a:solidFill>
                <a:latin typeface="Arial"/>
                <a:cs typeface="Arial"/>
              </a:rPr>
              <a:t>Neerslagtekort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61263" y="3525739"/>
            <a:ext cx="15074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17252D"/>
                </a:solidFill>
                <a:latin typeface="Arial"/>
                <a:cs typeface="Arial"/>
              </a:rPr>
              <a:t>Neerslagoverschot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60277" y="6420203"/>
            <a:ext cx="35229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KU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Leuven,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P.Willems,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o.b.v.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gegevens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KMI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VMM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869" y="1012587"/>
            <a:ext cx="8790871" cy="5209777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043" y="1000724"/>
            <a:ext cx="1215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voorbeeld: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275"/>
            <a:ext cx="12192000" cy="5800725"/>
            <a:chOff x="0" y="1057275"/>
            <a:chExt cx="12192000" cy="5800725"/>
          </a:xfrm>
        </p:grpSpPr>
        <p:pic>
          <p:nvPicPr>
            <p:cNvPr id="3" name="object 3" descr="Speelse elementen en voorziening om regenwater te bufferen maken van Lindendries eden leuke en tegelijk ook een nuttige plek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4517" y="1057275"/>
              <a:ext cx="3716485" cy="2477655"/>
            </a:xfrm>
            <a:prstGeom prst="rect">
              <a:avLst/>
            </a:prstGeom>
          </p:spPr>
        </p:pic>
        <p:pic>
          <p:nvPicPr>
            <p:cNvPr id="4" name="object 4" descr="Het plan dat werd uitgevoerd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638" y="1519618"/>
              <a:ext cx="4968474" cy="44716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613" y="3429000"/>
              <a:ext cx="2321580" cy="2764921"/>
            </a:xfrm>
            <a:prstGeom prst="rect">
              <a:avLst/>
            </a:prstGeom>
          </p:spPr>
        </p:pic>
        <p:pic>
          <p:nvPicPr>
            <p:cNvPr id="6" name="object 6" descr="Bufferbekken Lindendries | Gemeente Schilde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96402" y="1432307"/>
              <a:ext cx="2200699" cy="2748151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19043" y="1000724"/>
            <a:ext cx="54622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voorbeeld:</a:t>
            </a:r>
            <a:r>
              <a:rPr sz="20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Lindendries,</a:t>
            </a:r>
            <a:r>
              <a:rPr sz="20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aan</a:t>
            </a:r>
            <a:r>
              <a:rPr sz="20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Liersebaan,</a:t>
            </a:r>
            <a:r>
              <a:rPr sz="20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Schilde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9526" rIns="0" bIns="0" rtlCol="0">
            <a:spAutoFit/>
          </a:bodyPr>
          <a:lstStyle/>
          <a:p>
            <a:pPr marL="168275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54917" y="732997"/>
            <a:ext cx="11036300" cy="5450840"/>
            <a:chOff x="854917" y="732997"/>
            <a:chExt cx="11036300" cy="5450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4925" y="732997"/>
              <a:ext cx="11035967" cy="48344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1580" y="4072180"/>
              <a:ext cx="2735171" cy="21112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917" y="4788661"/>
              <a:ext cx="1944873" cy="13363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975047" y="2526192"/>
            <a:ext cx="63379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Hoeveel</a:t>
            </a:r>
            <a:r>
              <a:rPr sz="3200" spc="-55" dirty="0"/>
              <a:t> </a:t>
            </a:r>
            <a:r>
              <a:rPr sz="3200" dirty="0"/>
              <a:t>water</a:t>
            </a:r>
            <a:r>
              <a:rPr sz="3200" spc="-35" dirty="0"/>
              <a:t> </a:t>
            </a:r>
            <a:r>
              <a:rPr sz="3200" dirty="0"/>
              <a:t>verbruikt</a:t>
            </a:r>
            <a:r>
              <a:rPr sz="3200" spc="-50" dirty="0"/>
              <a:t> </a:t>
            </a:r>
            <a:r>
              <a:rPr sz="3200" dirty="0"/>
              <a:t>u</a:t>
            </a:r>
            <a:r>
              <a:rPr sz="3200" spc="-30" dirty="0"/>
              <a:t> </a:t>
            </a:r>
            <a:r>
              <a:rPr sz="3200" dirty="0"/>
              <a:t>per</a:t>
            </a:r>
            <a:r>
              <a:rPr sz="3200" spc="-35" dirty="0"/>
              <a:t> </a:t>
            </a:r>
            <a:r>
              <a:rPr sz="3200" spc="-20" dirty="0"/>
              <a:t>dag?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286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3999" cy="649261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5064" cy="652533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Stedelijke infiltatiestrook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96373" y="4906545"/>
            <a:ext cx="1574152" cy="1068816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9526" rIns="0" bIns="0" rtlCol="0">
            <a:spAutoFit/>
          </a:bodyPr>
          <a:lstStyle/>
          <a:p>
            <a:pPr marL="168275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54917" y="732997"/>
            <a:ext cx="11074400" cy="5450840"/>
            <a:chOff x="854917" y="732997"/>
            <a:chExt cx="11074400" cy="54508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925" y="732997"/>
              <a:ext cx="11035967" cy="48344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580" y="4072180"/>
              <a:ext cx="2735171" cy="21112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917" y="4788661"/>
              <a:ext cx="1944873" cy="13363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86421" y="2242705"/>
              <a:ext cx="4642764" cy="887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3099" y="4448568"/>
              <a:ext cx="1978920" cy="9923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ortsel for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5644" y="1057275"/>
            <a:ext cx="8712466" cy="515487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043" y="1000724"/>
            <a:ext cx="1215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voorbeeld: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4487" y="1021044"/>
            <a:ext cx="8853328" cy="5201333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043" y="1000724"/>
            <a:ext cx="1215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voorbeeld: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1043"/>
            <a:ext cx="12192000" cy="5837555"/>
            <a:chOff x="0" y="1021043"/>
            <a:chExt cx="12192000" cy="5837555"/>
          </a:xfrm>
        </p:grpSpPr>
        <p:pic>
          <p:nvPicPr>
            <p:cNvPr id="3" name="object 3" descr="No alt text provided for this imag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7074" y="1021043"/>
              <a:ext cx="6919696" cy="5189776"/>
            </a:xfrm>
            <a:prstGeom prst="rect">
              <a:avLst/>
            </a:prstGeom>
          </p:spPr>
        </p:pic>
        <p:pic>
          <p:nvPicPr>
            <p:cNvPr id="4" name="object 4" descr="No alt text provided for this image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1404" y="1235697"/>
              <a:ext cx="4050385" cy="303779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9043" y="1000724"/>
            <a:ext cx="1215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voorbeeld: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934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Beheerniveau</a:t>
            </a:r>
            <a:r>
              <a:rPr sz="3200" spc="-120" dirty="0"/>
              <a:t> </a:t>
            </a:r>
            <a:r>
              <a:rPr sz="3200" spc="-10" dirty="0"/>
              <a:t>droogte</a:t>
            </a:r>
            <a:endParaRPr sz="3200"/>
          </a:p>
        </p:txBody>
      </p:sp>
      <p:pic>
        <p:nvPicPr>
          <p:cNvPr id="3" name="object 3" descr="Text  Description automatically generated with medium confidenc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732815"/>
            <a:ext cx="8340405" cy="528013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15672"/>
            <a:ext cx="12192000" cy="5842635"/>
            <a:chOff x="0" y="1015672"/>
            <a:chExt cx="12192000" cy="5842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9882" y="1015672"/>
              <a:ext cx="8932122" cy="51756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555" y="4787849"/>
              <a:ext cx="2898622" cy="1851804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9043" y="1000724"/>
            <a:ext cx="1215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voorbeeld: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05461" y="147400"/>
            <a:ext cx="4716780" cy="88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Groenblauwe</a:t>
            </a:r>
            <a:r>
              <a:rPr sz="3200" spc="-100" dirty="0"/>
              <a:t> </a:t>
            </a:r>
            <a:r>
              <a:rPr sz="3200" spc="-10" dirty="0"/>
              <a:t>oplossingen</a:t>
            </a:r>
            <a:endParaRPr sz="320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400" dirty="0"/>
              <a:t>:</a:t>
            </a:r>
            <a:r>
              <a:rPr sz="2400" spc="-15" dirty="0"/>
              <a:t> </a:t>
            </a:r>
            <a:r>
              <a:rPr sz="2400" spc="-10" dirty="0"/>
              <a:t>koppelkansen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784340" y="676228"/>
            <a:ext cx="5034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D8DAF"/>
                </a:solidFill>
                <a:latin typeface="Arial"/>
                <a:cs typeface="Arial"/>
              </a:rPr>
              <a:t>…</a:t>
            </a:r>
            <a:r>
              <a:rPr sz="2400" spc="-9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D8DAF"/>
                </a:solidFill>
                <a:latin typeface="Arial"/>
                <a:cs typeface="Arial"/>
              </a:rPr>
              <a:t>mitigeren</a:t>
            </a:r>
            <a:r>
              <a:rPr sz="2400" spc="-7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D8DAF"/>
                </a:solidFill>
                <a:latin typeface="Arial"/>
                <a:cs typeface="Arial"/>
              </a:rPr>
              <a:t>meerdere</a:t>
            </a:r>
            <a:r>
              <a:rPr sz="2400" spc="-7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D8DAF"/>
                </a:solidFill>
                <a:latin typeface="Arial"/>
                <a:cs typeface="Arial"/>
              </a:rPr>
              <a:t>klimaatrisico’s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4148" y="1292157"/>
            <a:ext cx="5579113" cy="4722545"/>
          </a:xfrm>
          <a:prstGeom prst="rect">
            <a:avLst/>
          </a:prstGeom>
        </p:spPr>
      </p:pic>
      <p:pic>
        <p:nvPicPr>
          <p:cNvPr id="5" name="object 5" descr="Waar Vlaamse klei verdroogt, barsten huizen | De Standaard Mobil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5214" y="4199712"/>
            <a:ext cx="3262629" cy="16086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8736" y="4154398"/>
            <a:ext cx="2195256" cy="19092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7149" y="1228026"/>
            <a:ext cx="5634807" cy="264835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33094"/>
            <a:ext cx="12192000" cy="5925185"/>
            <a:chOff x="0" y="933094"/>
            <a:chExt cx="12192000" cy="5925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806" y="3298939"/>
              <a:ext cx="3098546" cy="34180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0" y="4503407"/>
              <a:ext cx="5118404" cy="2213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9488" y="933094"/>
              <a:ext cx="5118402" cy="35427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146" y="4524428"/>
              <a:ext cx="2718370" cy="388337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505461" y="147400"/>
            <a:ext cx="4716780" cy="88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Groenblauwe</a:t>
            </a:r>
            <a:r>
              <a:rPr sz="3200" spc="-100" dirty="0"/>
              <a:t> </a:t>
            </a:r>
            <a:r>
              <a:rPr sz="3200" spc="-10" dirty="0"/>
              <a:t>oplossingen</a:t>
            </a:r>
            <a:endParaRPr sz="320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400" dirty="0"/>
              <a:t>ook</a:t>
            </a:r>
            <a:r>
              <a:rPr sz="2400" spc="-35" dirty="0"/>
              <a:t> </a:t>
            </a:r>
            <a:r>
              <a:rPr sz="2400" dirty="0"/>
              <a:t>in</a:t>
            </a:r>
            <a:r>
              <a:rPr sz="2400" spc="-30" dirty="0"/>
              <a:t> </a:t>
            </a:r>
            <a:r>
              <a:rPr sz="2400" spc="-10" dirty="0"/>
              <a:t>Schilde:</a:t>
            </a:r>
            <a:endParaRPr sz="2400"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9173" y="1419537"/>
            <a:ext cx="1352733" cy="10288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5735" y="2741229"/>
            <a:ext cx="3977710" cy="47013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275"/>
            <a:ext cx="12192000" cy="5800725"/>
            <a:chOff x="0" y="1057275"/>
            <a:chExt cx="12192000" cy="5800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5979" y="1057275"/>
              <a:ext cx="4859932" cy="32415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3088" y="4066122"/>
              <a:ext cx="5460153" cy="21303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5460" y="1407515"/>
              <a:ext cx="5120549" cy="2891294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9526" rIns="0" bIns="0" rtlCol="0">
            <a:spAutoFit/>
          </a:bodyPr>
          <a:lstStyle/>
          <a:p>
            <a:pPr marL="16827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Co-</a:t>
            </a:r>
            <a:r>
              <a:rPr dirty="0"/>
              <a:t>design:</a:t>
            </a:r>
            <a:r>
              <a:rPr spc="-45" dirty="0"/>
              <a:t> </a:t>
            </a:r>
            <a:r>
              <a:rPr dirty="0"/>
              <a:t>laat</a:t>
            </a:r>
            <a:r>
              <a:rPr spc="-35" dirty="0"/>
              <a:t> </a:t>
            </a:r>
            <a:r>
              <a:rPr dirty="0"/>
              <a:t>bevolking</a:t>
            </a:r>
            <a:r>
              <a:rPr spc="-40" dirty="0"/>
              <a:t> </a:t>
            </a:r>
            <a:r>
              <a:rPr dirty="0"/>
              <a:t>mee</a:t>
            </a:r>
            <a:r>
              <a:rPr spc="-45" dirty="0"/>
              <a:t> </a:t>
            </a:r>
            <a:r>
              <a:rPr spc="-10" dirty="0"/>
              <a:t>nadenken!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86224"/>
            <a:ext cx="12192000" cy="5372100"/>
            <a:chOff x="0" y="1486224"/>
            <a:chExt cx="12192000" cy="5372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49846" y="3783051"/>
              <a:ext cx="2593301" cy="19449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1802" y="3389617"/>
              <a:ext cx="2971967" cy="2228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0547" y="5029200"/>
              <a:ext cx="1569719" cy="11673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46486" y="5094467"/>
              <a:ext cx="1383474" cy="9827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26031" y="5074010"/>
              <a:ext cx="1424940" cy="1024255"/>
            </a:xfrm>
            <a:custGeom>
              <a:avLst/>
              <a:gdLst/>
              <a:ahLst/>
              <a:cxnLst/>
              <a:rect l="l" t="t" r="r" b="b"/>
              <a:pathLst>
                <a:path w="1424940" h="1024254">
                  <a:moveTo>
                    <a:pt x="0" y="103974"/>
                  </a:moveTo>
                  <a:lnTo>
                    <a:pt x="1353756" y="0"/>
                  </a:lnTo>
                  <a:lnTo>
                    <a:pt x="1424393" y="919708"/>
                  </a:lnTo>
                  <a:lnTo>
                    <a:pt x="70637" y="1023683"/>
                  </a:lnTo>
                  <a:lnTo>
                    <a:pt x="0" y="10397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fbeeldingsresultaat voor subsidie ontharden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3051" y="2394394"/>
              <a:ext cx="1323935" cy="9827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5691" y="1486224"/>
              <a:ext cx="2808030" cy="9032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28309" y="2124875"/>
              <a:ext cx="2593301" cy="1996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21615" y="1760143"/>
              <a:ext cx="1882757" cy="1872137"/>
            </a:xfrm>
            <a:prstGeom prst="rect">
              <a:avLst/>
            </a:prstGeom>
          </p:spPr>
        </p:pic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723280" y="276670"/>
            <a:ext cx="104749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19043" y="1000724"/>
            <a:ext cx="30683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ook</a:t>
            </a:r>
            <a:r>
              <a:rPr sz="20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 winkelwandelstraten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89357" y="1503341"/>
            <a:ext cx="5053330" cy="4607560"/>
            <a:chOff x="489357" y="1503341"/>
            <a:chExt cx="5053330" cy="460756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9357" y="1503341"/>
              <a:ext cx="5052795" cy="460751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499098" y="3460518"/>
              <a:ext cx="1013460" cy="784225"/>
            </a:xfrm>
            <a:custGeom>
              <a:avLst/>
              <a:gdLst/>
              <a:ahLst/>
              <a:cxnLst/>
              <a:rect l="l" t="t" r="r" b="b"/>
              <a:pathLst>
                <a:path w="1013460" h="784225">
                  <a:moveTo>
                    <a:pt x="759828" y="0"/>
                  </a:moveTo>
                  <a:lnTo>
                    <a:pt x="253276" y="0"/>
                  </a:lnTo>
                  <a:lnTo>
                    <a:pt x="253276" y="392061"/>
                  </a:lnTo>
                  <a:lnTo>
                    <a:pt x="0" y="392061"/>
                  </a:lnTo>
                  <a:lnTo>
                    <a:pt x="506552" y="784123"/>
                  </a:lnTo>
                  <a:lnTo>
                    <a:pt x="1013104" y="392061"/>
                  </a:lnTo>
                  <a:lnTo>
                    <a:pt x="759828" y="392061"/>
                  </a:lnTo>
                  <a:lnTo>
                    <a:pt x="759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99098" y="3460518"/>
              <a:ext cx="1013460" cy="784225"/>
            </a:xfrm>
            <a:custGeom>
              <a:avLst/>
              <a:gdLst/>
              <a:ahLst/>
              <a:cxnLst/>
              <a:rect l="l" t="t" r="r" b="b"/>
              <a:pathLst>
                <a:path w="1013460" h="784225">
                  <a:moveTo>
                    <a:pt x="0" y="392061"/>
                  </a:moveTo>
                  <a:lnTo>
                    <a:pt x="253276" y="392061"/>
                  </a:lnTo>
                  <a:lnTo>
                    <a:pt x="253276" y="0"/>
                  </a:lnTo>
                  <a:lnTo>
                    <a:pt x="759828" y="0"/>
                  </a:lnTo>
                  <a:lnTo>
                    <a:pt x="759828" y="392061"/>
                  </a:lnTo>
                  <a:lnTo>
                    <a:pt x="1013104" y="392061"/>
                  </a:lnTo>
                  <a:lnTo>
                    <a:pt x="506552" y="784123"/>
                  </a:lnTo>
                  <a:lnTo>
                    <a:pt x="0" y="392061"/>
                  </a:lnTo>
                  <a:close/>
                </a:path>
              </a:pathLst>
            </a:custGeom>
            <a:ln w="1270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596361" y="5931188"/>
            <a:ext cx="156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: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Botermarkt</a:t>
            </a:r>
            <a:r>
              <a:rPr sz="12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Mechelen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28841" y="1028857"/>
            <a:ext cx="38411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ook</a:t>
            </a:r>
            <a:r>
              <a:rPr sz="20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bedrijventerreinen</a:t>
            </a:r>
            <a:r>
              <a:rPr sz="2000" spc="-6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en</a:t>
            </a:r>
            <a:r>
              <a:rPr sz="2000" spc="-4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scholen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23280" y="276670"/>
            <a:ext cx="104749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Klimaat-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water-</a:t>
            </a:r>
            <a:r>
              <a:rPr dirty="0"/>
              <a:t>robuuste</a:t>
            </a:r>
            <a:r>
              <a:rPr spc="-40" dirty="0"/>
              <a:t> </a:t>
            </a:r>
            <a:r>
              <a:rPr dirty="0"/>
              <a:t>(her)inrichting</a:t>
            </a:r>
            <a:r>
              <a:rPr spc="-50" dirty="0"/>
              <a:t> </a:t>
            </a:r>
            <a:r>
              <a:rPr dirty="0"/>
              <a:t>bebouwde</a:t>
            </a:r>
            <a:r>
              <a:rPr spc="-35" dirty="0"/>
              <a:t> </a:t>
            </a:r>
            <a:r>
              <a:rPr spc="-10" dirty="0"/>
              <a:t>omgeving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7170" y="1000724"/>
            <a:ext cx="52387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ook</a:t>
            </a:r>
            <a:r>
              <a:rPr sz="20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bij</a:t>
            </a:r>
            <a:r>
              <a:rPr sz="2000" spc="-1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parkings,</a:t>
            </a:r>
            <a:r>
              <a:rPr sz="2000" spc="-6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waterdoorlatende</a:t>
            </a:r>
            <a:r>
              <a:rPr sz="2000" spc="-7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verharding: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8808" y="1028974"/>
            <a:ext cx="25965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ook</a:t>
            </a:r>
            <a:r>
              <a:rPr sz="2000" spc="-2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op</a:t>
            </a:r>
            <a:r>
              <a:rPr sz="2000" spc="-2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privaat</a:t>
            </a:r>
            <a:r>
              <a:rPr sz="20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domein: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979" y="1519619"/>
            <a:ext cx="4936423" cy="330004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824634" y="2502231"/>
            <a:ext cx="648335" cy="1800225"/>
          </a:xfrm>
          <a:custGeom>
            <a:avLst/>
            <a:gdLst/>
            <a:ahLst/>
            <a:cxnLst/>
            <a:rect l="l" t="t" r="r" b="b"/>
            <a:pathLst>
              <a:path w="648334" h="1800225">
                <a:moveTo>
                  <a:pt x="324040" y="0"/>
                </a:moveTo>
                <a:lnTo>
                  <a:pt x="324040" y="450049"/>
                </a:lnTo>
                <a:lnTo>
                  <a:pt x="0" y="450049"/>
                </a:lnTo>
                <a:lnTo>
                  <a:pt x="0" y="1350149"/>
                </a:lnTo>
                <a:lnTo>
                  <a:pt x="324040" y="1350149"/>
                </a:lnTo>
                <a:lnTo>
                  <a:pt x="324040" y="1800199"/>
                </a:lnTo>
                <a:lnTo>
                  <a:pt x="648068" y="900099"/>
                </a:lnTo>
                <a:lnTo>
                  <a:pt x="324040" y="0"/>
                </a:lnTo>
                <a:close/>
              </a:path>
            </a:pathLst>
          </a:custGeom>
          <a:solidFill>
            <a:srgbClr val="116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4349" y="2409266"/>
            <a:ext cx="2723895" cy="203586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472705" y="1876869"/>
            <a:ext cx="2651760" cy="4101465"/>
            <a:chOff x="9472705" y="1876869"/>
            <a:chExt cx="2651760" cy="41014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7677" y="3916337"/>
              <a:ext cx="1074702" cy="842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9102" y="1876869"/>
              <a:ext cx="2594812" cy="10647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66795" y="2863164"/>
              <a:ext cx="1554073" cy="11648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72705" y="4473232"/>
              <a:ext cx="1619664" cy="10748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52559" y="5058995"/>
              <a:ext cx="1337891" cy="9189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17945" y="822071"/>
            <a:ext cx="37642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hlinkClick r:id="rId2"/>
              </a:rPr>
              <a:t>www.groenblauwpeil.be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1917" y="114744"/>
            <a:ext cx="3131830" cy="12874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828" y="1557083"/>
            <a:ext cx="7984274" cy="374383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284549" y="758468"/>
            <a:ext cx="3907790" cy="3561079"/>
            <a:chOff x="8284549" y="758468"/>
            <a:chExt cx="3907790" cy="3561079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7728" y="798804"/>
              <a:ext cx="3668745" cy="1625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57514" y="2424049"/>
              <a:ext cx="3834484" cy="18949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87724" y="758468"/>
              <a:ext cx="0" cy="3527425"/>
            </a:xfrm>
            <a:custGeom>
              <a:avLst/>
              <a:gdLst/>
              <a:ahLst/>
              <a:cxnLst/>
              <a:rect l="l" t="t" r="r" b="b"/>
              <a:pathLst>
                <a:path h="3527425">
                  <a:moveTo>
                    <a:pt x="0" y="0"/>
                  </a:moveTo>
                  <a:lnTo>
                    <a:pt x="0" y="3527082"/>
                  </a:lnTo>
                </a:path>
              </a:pathLst>
            </a:custGeom>
            <a:ln w="635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23280" y="276670"/>
            <a:ext cx="9435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Verhoging/herstel</a:t>
            </a:r>
            <a:r>
              <a:rPr spc="-70" dirty="0"/>
              <a:t> </a:t>
            </a:r>
            <a:r>
              <a:rPr dirty="0"/>
              <a:t>waterbergend</a:t>
            </a:r>
            <a:r>
              <a:rPr spc="-75" dirty="0"/>
              <a:t> </a:t>
            </a:r>
            <a:r>
              <a:rPr dirty="0"/>
              <a:t>vermogen</a:t>
            </a:r>
            <a:r>
              <a:rPr spc="-75" dirty="0"/>
              <a:t> </a:t>
            </a:r>
            <a:r>
              <a:rPr spc="-10" dirty="0"/>
              <a:t>riviervalleien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424" y="1040186"/>
            <a:ext cx="7546340" cy="4953635"/>
            <a:chOff x="421424" y="1040186"/>
            <a:chExt cx="7546340" cy="49536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5293" y="3171088"/>
              <a:ext cx="3002351" cy="1602600"/>
            </a:xfrm>
            <a:prstGeom prst="rect">
              <a:avLst/>
            </a:prstGeom>
          </p:spPr>
        </p:pic>
        <p:pic>
          <p:nvPicPr>
            <p:cNvPr id="5" name="object 5" descr="070508-00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700" y="1787651"/>
              <a:ext cx="3197220" cy="21415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424" y="3746271"/>
              <a:ext cx="2995942" cy="22469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41839" y="1040186"/>
              <a:ext cx="3305365" cy="1600867"/>
            </a:xfrm>
            <a:prstGeom prst="rect">
              <a:avLst/>
            </a:prstGeom>
          </p:spPr>
        </p:pic>
        <p:pic>
          <p:nvPicPr>
            <p:cNvPr id="8" name="object 8" descr="Het bekkenbeheerplan van het Dijle-Zennebekken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1345" y="4642551"/>
              <a:ext cx="1527238" cy="11752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027931" y="2858016"/>
            <a:ext cx="28549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Hermeandering</a:t>
            </a:r>
            <a:r>
              <a:rPr sz="16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van</a:t>
            </a:r>
            <a:r>
              <a:rPr sz="16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waterlopen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9508" y="1169997"/>
            <a:ext cx="26752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Natuurlijke</a:t>
            </a:r>
            <a:r>
              <a:rPr sz="16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en</a:t>
            </a:r>
            <a:r>
              <a:rPr sz="1600" spc="-2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gecontroleerde overstromingsgebieden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484934" y="1763915"/>
            <a:ext cx="3569970" cy="3751579"/>
            <a:chOff x="8484934" y="1763915"/>
            <a:chExt cx="3569970" cy="3751579"/>
          </a:xfrm>
        </p:grpSpPr>
        <p:pic>
          <p:nvPicPr>
            <p:cNvPr id="12" name="object 12" descr="Begraven veengebieden zijn hotspots voor koolstofopslag - Nieuws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51203" y="3772005"/>
              <a:ext cx="2619374" cy="1743074"/>
            </a:xfrm>
            <a:prstGeom prst="rect">
              <a:avLst/>
            </a:prstGeom>
          </p:spPr>
        </p:pic>
        <p:pic>
          <p:nvPicPr>
            <p:cNvPr id="13" name="object 13" descr="Een wonder”: herstel van Vierselse 'wetlands' voorbeeldproject voor heel  Vlaanderen | Het Nieuwsblad Mobile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84934" y="1763915"/>
              <a:ext cx="3569939" cy="200808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138503" y="5543410"/>
            <a:ext cx="22586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Vermijden</a:t>
            </a:r>
            <a:r>
              <a:rPr sz="16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van</a:t>
            </a:r>
            <a:r>
              <a:rPr sz="1600" spc="-2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uitdroging veengronden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22686" y="5497808"/>
            <a:ext cx="15233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04079"/>
                </a:solidFill>
                <a:latin typeface="Arial"/>
                <a:cs typeface="Arial"/>
              </a:rPr>
              <a:t>Groen-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blauwe macronetwerken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1649" y="1026712"/>
            <a:ext cx="1659889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Ruimte</a:t>
            </a:r>
            <a:r>
              <a:rPr sz="16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aan</a:t>
            </a:r>
            <a:r>
              <a:rPr sz="1600" spc="-1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004079"/>
                </a:solidFill>
                <a:latin typeface="Arial"/>
                <a:cs typeface="Arial"/>
              </a:rPr>
              <a:t>water,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ook</a:t>
            </a:r>
            <a:r>
              <a:rPr sz="1600" spc="-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in</a:t>
            </a:r>
            <a:r>
              <a:rPr sz="1600" spc="-1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bebouwde omgeving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92767" y="5102805"/>
            <a:ext cx="129032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Goede morfologische beekstructuur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535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Verhoging/herstel</a:t>
            </a:r>
            <a:r>
              <a:rPr spc="-70" dirty="0"/>
              <a:t> </a:t>
            </a:r>
            <a:r>
              <a:rPr dirty="0"/>
              <a:t>waterbergend</a:t>
            </a:r>
            <a:r>
              <a:rPr spc="-75" dirty="0"/>
              <a:t> </a:t>
            </a:r>
            <a:r>
              <a:rPr dirty="0"/>
              <a:t>vermogen</a:t>
            </a:r>
            <a:r>
              <a:rPr spc="-75" dirty="0"/>
              <a:t> </a:t>
            </a:r>
            <a:r>
              <a:rPr spc="-10" dirty="0"/>
              <a:t>bovenstroomse landschappen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225" y="2024333"/>
            <a:ext cx="1639454" cy="14584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4523" y="1325381"/>
            <a:ext cx="3885565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45515">
              <a:lnSpc>
                <a:spcPct val="131300"/>
              </a:lnSpc>
              <a:spcBef>
                <a:spcPts val="100"/>
              </a:spcBef>
            </a:pP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Verondieping</a:t>
            </a:r>
            <a:r>
              <a:rPr sz="16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bepaalde</a:t>
            </a:r>
            <a:r>
              <a:rPr sz="1600" spc="-2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grachten Buffergrachten</a:t>
            </a:r>
            <a:endParaRPr sz="16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600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Stuwen,</a:t>
            </a:r>
            <a:r>
              <a:rPr sz="16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ook</a:t>
            </a:r>
            <a:r>
              <a:rPr sz="16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regelbare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55247" y="1387608"/>
            <a:ext cx="21012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Goede</a:t>
            </a:r>
            <a:r>
              <a:rPr sz="16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bodemstructuur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49525" y="1552879"/>
            <a:ext cx="8142605" cy="4579620"/>
            <a:chOff x="4049525" y="1552879"/>
            <a:chExt cx="8142605" cy="45796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9525" y="3441364"/>
              <a:ext cx="4508501" cy="26908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34283" y="1552879"/>
              <a:ext cx="2557729" cy="21030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68369" y="4317355"/>
              <a:ext cx="2123629" cy="1590671"/>
            </a:xfrm>
            <a:prstGeom prst="rect">
              <a:avLst/>
            </a:prstGeom>
          </p:spPr>
        </p:pic>
        <p:pic>
          <p:nvPicPr>
            <p:cNvPr id="10" name="object 10" descr="Houtkanten | Regionaal landschap Meetjesland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5423" y="3432863"/>
              <a:ext cx="2592409" cy="14383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90485" y="3143999"/>
              <a:ext cx="1824005" cy="121378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161685" y="1229235"/>
            <a:ext cx="2555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Vegetatiestroken</a:t>
            </a:r>
            <a:r>
              <a:rPr sz="16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004079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kanten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97391" y="5591775"/>
            <a:ext cx="1390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Erosiedammen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33524" y="4382131"/>
            <a:ext cx="657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Poelen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77742" y="2852617"/>
            <a:ext cx="16617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Herstel</a:t>
            </a:r>
            <a:r>
              <a:rPr sz="1600" spc="-6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microreliëf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6" name="object 16" descr="Peilgestuurde drainage en subirrigatie - Boerennatuur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7491" y="3921734"/>
            <a:ext cx="2680258" cy="150094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26212" y="5459040"/>
            <a:ext cx="21120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Peilgestuurde</a:t>
            </a:r>
            <a:r>
              <a:rPr sz="16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drainage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130603" y="1643131"/>
            <a:ext cx="6005830" cy="2031364"/>
            <a:chOff x="2130603" y="1643131"/>
            <a:chExt cx="6005830" cy="2031364"/>
          </a:xfrm>
        </p:grpSpPr>
        <p:pic>
          <p:nvPicPr>
            <p:cNvPr id="19" name="object 19" descr="Buffer hemelwater: zet stuwtjes dicht” | VILT vzw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30603" y="2335072"/>
              <a:ext cx="2450934" cy="1339080"/>
            </a:xfrm>
            <a:prstGeom prst="rect">
              <a:avLst/>
            </a:prstGeom>
          </p:spPr>
        </p:pic>
        <p:pic>
          <p:nvPicPr>
            <p:cNvPr id="20" name="object 20" descr="Een gezonde bodem is het hart van de biolandbouw | Alles over Bio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79124" y="1697292"/>
              <a:ext cx="2161755" cy="1199373"/>
            </a:xfrm>
            <a:prstGeom prst="rect">
              <a:avLst/>
            </a:prstGeom>
          </p:spPr>
        </p:pic>
        <p:pic>
          <p:nvPicPr>
            <p:cNvPr id="21" name="object 21" descr="Regeneratieve landbouw krijgt impuls vanuit Nationaal Groeifonds - WUR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0082" y="1643131"/>
              <a:ext cx="1375980" cy="993515"/>
            </a:xfrm>
            <a:prstGeom prst="rect">
              <a:avLst/>
            </a:prstGeom>
          </p:spPr>
        </p:pic>
        <p:pic>
          <p:nvPicPr>
            <p:cNvPr id="22" name="object 22" descr="Een korte uitleg over regeneratieve landbouw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06330" y="2527848"/>
              <a:ext cx="1268607" cy="8441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57225" y="0"/>
            <a:ext cx="7204709" cy="10153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09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740"/>
              </a:spcBef>
            </a:pPr>
            <a:r>
              <a:rPr sz="3600" dirty="0"/>
              <a:t>Integratie</a:t>
            </a:r>
            <a:r>
              <a:rPr sz="3600" spc="-40" dirty="0"/>
              <a:t> </a:t>
            </a:r>
            <a:r>
              <a:rPr sz="3600" dirty="0"/>
              <a:t>met</a:t>
            </a:r>
            <a:r>
              <a:rPr sz="3600" spc="-20" dirty="0"/>
              <a:t> </a:t>
            </a:r>
            <a:r>
              <a:rPr sz="3600" spc="-10" dirty="0"/>
              <a:t>landschapsvisie</a:t>
            </a:r>
            <a:endParaRPr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5449"/>
            <a:ext cx="12192000" cy="4947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9000" y="6340632"/>
            <a:ext cx="1057275" cy="377185"/>
          </a:xfrm>
          <a:prstGeom prst="rect">
            <a:avLst/>
          </a:prstGeom>
        </p:spPr>
      </p:pic>
      <p:sp>
        <p:nvSpPr>
          <p:cNvPr id="4" name="object 4" descr="$PPTXTitle"/>
          <p:cNvSpPr txBox="1"/>
          <p:nvPr/>
        </p:nvSpPr>
        <p:spPr>
          <a:xfrm>
            <a:off x="778409" y="361476"/>
            <a:ext cx="92919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Onttrekkingsverboden</a:t>
            </a:r>
            <a:r>
              <a:rPr sz="3200" spc="-10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in</a:t>
            </a:r>
            <a:r>
              <a:rPr sz="3200" spc="-6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Vlaanderen</a:t>
            </a:r>
            <a:r>
              <a:rPr sz="3200" spc="-6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in</a:t>
            </a:r>
            <a:r>
              <a:rPr sz="3200" spc="-6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zomer</a:t>
            </a:r>
            <a:r>
              <a:rPr sz="3200" spc="-6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1D8DAF"/>
                </a:solidFill>
                <a:latin typeface="Arial"/>
                <a:cs typeface="Arial"/>
              </a:rPr>
              <a:t>2025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251" y="1621967"/>
            <a:ext cx="588010" cy="45720"/>
          </a:xfrm>
          <a:custGeom>
            <a:avLst/>
            <a:gdLst/>
            <a:ahLst/>
            <a:cxnLst/>
            <a:rect l="l" t="t" r="r" b="b"/>
            <a:pathLst>
              <a:path w="588010" h="45719">
                <a:moveTo>
                  <a:pt x="587832" y="0"/>
                </a:moveTo>
                <a:lnTo>
                  <a:pt x="0" y="0"/>
                </a:lnTo>
                <a:lnTo>
                  <a:pt x="0" y="45720"/>
                </a:lnTo>
                <a:lnTo>
                  <a:pt x="587832" y="45720"/>
                </a:lnTo>
                <a:lnTo>
                  <a:pt x="5878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148" y="1861451"/>
            <a:ext cx="588010" cy="45720"/>
          </a:xfrm>
          <a:custGeom>
            <a:avLst/>
            <a:gdLst/>
            <a:ahLst/>
            <a:cxnLst/>
            <a:rect l="l" t="t" r="r" b="b"/>
            <a:pathLst>
              <a:path w="588010" h="45719">
                <a:moveTo>
                  <a:pt x="587832" y="0"/>
                </a:moveTo>
                <a:lnTo>
                  <a:pt x="0" y="0"/>
                </a:lnTo>
                <a:lnTo>
                  <a:pt x="0" y="45720"/>
                </a:lnTo>
                <a:lnTo>
                  <a:pt x="587832" y="45720"/>
                </a:lnTo>
                <a:lnTo>
                  <a:pt x="58783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97852" y="1464228"/>
            <a:ext cx="2713355" cy="55054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10795">
              <a:lnSpc>
                <a:spcPts val="1970"/>
              </a:lnSpc>
              <a:spcBef>
                <a:spcPts val="325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met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onttrekkingsverbod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zonder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onttrekkingsverbod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259" y="6408926"/>
            <a:ext cx="49136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CIW</a:t>
            </a:r>
            <a:r>
              <a:rPr sz="1200" spc="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– kaart</a:t>
            </a:r>
            <a:r>
              <a:rPr sz="12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beperkingen</a:t>
            </a:r>
            <a:r>
              <a:rPr sz="12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of</a:t>
            </a:r>
            <a:r>
              <a:rPr sz="1200" spc="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verbod</a:t>
            </a:r>
            <a:r>
              <a:rPr sz="12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op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wateronttrekkingen</a:t>
            </a:r>
            <a:r>
              <a:rPr sz="12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uit</a:t>
            </a:r>
            <a:r>
              <a:rPr sz="1200" spc="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waterlopen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1600" y="1044422"/>
            <a:ext cx="375920" cy="643890"/>
          </a:xfrm>
          <a:custGeom>
            <a:avLst/>
            <a:gdLst/>
            <a:ahLst/>
            <a:cxnLst/>
            <a:rect l="l" t="t" r="r" b="b"/>
            <a:pathLst>
              <a:path w="375920" h="643889">
                <a:moveTo>
                  <a:pt x="375920" y="0"/>
                </a:moveTo>
                <a:lnTo>
                  <a:pt x="0" y="0"/>
                </a:lnTo>
                <a:lnTo>
                  <a:pt x="0" y="643267"/>
                </a:lnTo>
                <a:lnTo>
                  <a:pt x="375920" y="643267"/>
                </a:lnTo>
                <a:lnTo>
                  <a:pt x="375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Verhoging/herstel</a:t>
            </a:r>
            <a:r>
              <a:rPr spc="-75" dirty="0"/>
              <a:t> </a:t>
            </a:r>
            <a:r>
              <a:rPr dirty="0"/>
              <a:t>waterbergend</a:t>
            </a:r>
            <a:r>
              <a:rPr spc="-75" dirty="0"/>
              <a:t> </a:t>
            </a:r>
            <a:r>
              <a:rPr spc="-10" dirty="0"/>
              <a:t>vermogen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5162" y="968810"/>
            <a:ext cx="2944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Natuurgebied</a:t>
            </a:r>
            <a:r>
              <a:rPr sz="18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De</a:t>
            </a:r>
            <a:r>
              <a:rPr sz="1800" spc="-5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Lage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Haar: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3855" y="911828"/>
            <a:ext cx="11402695" cy="5233035"/>
            <a:chOff x="563855" y="911828"/>
            <a:chExt cx="11402695" cy="52330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55" y="1404866"/>
              <a:ext cx="7955672" cy="47397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3918" y="911828"/>
              <a:ext cx="3932105" cy="50539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aart stroomgebied Groot Schijn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219" y="1321634"/>
            <a:ext cx="3738990" cy="34185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5454" y="4051"/>
            <a:ext cx="7586545" cy="68539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7225" y="766802"/>
            <a:ext cx="3547858" cy="3078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69394" y="4883828"/>
            <a:ext cx="313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Winnaar</a:t>
            </a:r>
            <a:r>
              <a:rPr sz="18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“Gruune</a:t>
            </a:r>
            <a:r>
              <a:rPr sz="18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Schup”</a:t>
            </a:r>
            <a:r>
              <a:rPr sz="18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2025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644526" y="221960"/>
            <a:ext cx="49580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Integraal</a:t>
            </a:r>
            <a:r>
              <a:rPr spc="-35" dirty="0"/>
              <a:t> </a:t>
            </a:r>
            <a:r>
              <a:rPr dirty="0"/>
              <a:t>project</a:t>
            </a:r>
            <a:r>
              <a:rPr spc="-55" dirty="0"/>
              <a:t> </a:t>
            </a:r>
            <a:r>
              <a:rPr dirty="0"/>
              <a:t>Groot</a:t>
            </a:r>
            <a:r>
              <a:rPr spc="-25" dirty="0"/>
              <a:t> </a:t>
            </a:r>
            <a:r>
              <a:rPr spc="-10" dirty="0"/>
              <a:t>Schijn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520696" y="507145"/>
            <a:ext cx="28397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Acties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Klimaatgordel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Natuur-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18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Landschapspark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De</a:t>
            </a:r>
            <a:r>
              <a:rPr sz="18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Nieuwe</a:t>
            </a:r>
            <a:r>
              <a:rPr sz="1800" spc="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Rand: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938"/>
            <a:ext cx="12192000" cy="6384290"/>
            <a:chOff x="0" y="473938"/>
            <a:chExt cx="12192000" cy="6384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310" y="1837966"/>
              <a:ext cx="8002857" cy="40014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697" y="3661317"/>
              <a:ext cx="5029199" cy="2514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50299" y="473938"/>
              <a:ext cx="2732493" cy="30950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72530" y="1266940"/>
              <a:ext cx="353060" cy="372745"/>
            </a:xfrm>
            <a:custGeom>
              <a:avLst/>
              <a:gdLst/>
              <a:ahLst/>
              <a:cxnLst/>
              <a:rect l="l" t="t" r="r" b="b"/>
              <a:pathLst>
                <a:path w="353059" h="372744">
                  <a:moveTo>
                    <a:pt x="0" y="186143"/>
                  </a:moveTo>
                  <a:lnTo>
                    <a:pt x="6296" y="136658"/>
                  </a:lnTo>
                  <a:lnTo>
                    <a:pt x="24066" y="92192"/>
                  </a:lnTo>
                  <a:lnTo>
                    <a:pt x="51628" y="54519"/>
                  </a:lnTo>
                  <a:lnTo>
                    <a:pt x="87304" y="25413"/>
                  </a:lnTo>
                  <a:lnTo>
                    <a:pt x="129413" y="6649"/>
                  </a:lnTo>
                  <a:lnTo>
                    <a:pt x="176276" y="0"/>
                  </a:lnTo>
                  <a:lnTo>
                    <a:pt x="223139" y="6649"/>
                  </a:lnTo>
                  <a:lnTo>
                    <a:pt x="265250" y="25413"/>
                  </a:lnTo>
                  <a:lnTo>
                    <a:pt x="300929" y="54519"/>
                  </a:lnTo>
                  <a:lnTo>
                    <a:pt x="328495" y="92192"/>
                  </a:lnTo>
                  <a:lnTo>
                    <a:pt x="346267" y="136658"/>
                  </a:lnTo>
                  <a:lnTo>
                    <a:pt x="352564" y="186143"/>
                  </a:lnTo>
                  <a:lnTo>
                    <a:pt x="346267" y="235629"/>
                  </a:lnTo>
                  <a:lnTo>
                    <a:pt x="328495" y="280095"/>
                  </a:lnTo>
                  <a:lnTo>
                    <a:pt x="300929" y="317768"/>
                  </a:lnTo>
                  <a:lnTo>
                    <a:pt x="265250" y="346874"/>
                  </a:lnTo>
                  <a:lnTo>
                    <a:pt x="223139" y="365638"/>
                  </a:lnTo>
                  <a:lnTo>
                    <a:pt x="176276" y="372287"/>
                  </a:lnTo>
                  <a:lnTo>
                    <a:pt x="129413" y="365638"/>
                  </a:lnTo>
                  <a:lnTo>
                    <a:pt x="87304" y="346874"/>
                  </a:lnTo>
                  <a:lnTo>
                    <a:pt x="51628" y="317768"/>
                  </a:lnTo>
                  <a:lnTo>
                    <a:pt x="24066" y="280095"/>
                  </a:lnTo>
                  <a:lnTo>
                    <a:pt x="6296" y="235629"/>
                  </a:lnTo>
                  <a:lnTo>
                    <a:pt x="0" y="186143"/>
                  </a:lnTo>
                  <a:close/>
                </a:path>
              </a:pathLst>
            </a:custGeom>
            <a:ln w="63500">
              <a:solidFill>
                <a:srgbClr val="0638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/>
          <p:nvPr/>
        </p:nvSpPr>
        <p:spPr>
          <a:xfrm>
            <a:off x="316609" y="244261"/>
            <a:ext cx="5315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D8DAF"/>
                </a:solidFill>
                <a:latin typeface="Arial"/>
                <a:cs typeface="Arial"/>
              </a:rPr>
              <a:t>Overstromingsgebied</a:t>
            </a:r>
            <a:r>
              <a:rPr sz="3000" spc="-15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8DAF"/>
                </a:solidFill>
                <a:latin typeface="Arial"/>
                <a:cs typeface="Arial"/>
              </a:rPr>
              <a:t>Kwikaard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966" y="821160"/>
            <a:ext cx="87972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omgeving van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Kapellenhof-Drijhoek-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Oudebaan,</a:t>
            </a:r>
            <a:r>
              <a:rPr sz="1800" spc="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op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de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grens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tussen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Schilde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Zoersel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waar</a:t>
            </a:r>
            <a:r>
              <a:rPr sz="18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4</a:t>
            </a:r>
            <a:r>
              <a:rPr sz="18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beken</a:t>
            </a:r>
            <a:r>
              <a:rPr sz="18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samenvloeien: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dwarsdijk</a:t>
            </a:r>
            <a:r>
              <a:rPr sz="1800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net</a:t>
            </a:r>
            <a:r>
              <a:rPr sz="18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opwaarts</a:t>
            </a:r>
            <a:r>
              <a:rPr sz="18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van</a:t>
            </a:r>
            <a:r>
              <a:rPr sz="18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monding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Molenbeek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E4D5D"/>
                </a:solidFill>
                <a:latin typeface="Arial"/>
                <a:cs typeface="Arial"/>
              </a:rPr>
              <a:t>&amp;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Trappistenbeek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+</a:t>
            </a:r>
            <a:r>
              <a:rPr sz="18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knijpconstructie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die</a:t>
            </a:r>
            <a:r>
              <a:rPr sz="18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doorstroomdebiet regelt:</a:t>
            </a:r>
            <a:r>
              <a:rPr sz="18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25.000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m3</a:t>
            </a:r>
            <a:r>
              <a:rPr sz="18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berging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526" y="209293"/>
            <a:ext cx="6520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Verminderd</a:t>
            </a:r>
            <a:r>
              <a:rPr spc="-75" dirty="0"/>
              <a:t> </a:t>
            </a:r>
            <a:r>
              <a:rPr dirty="0"/>
              <a:t>waterverbruik</a:t>
            </a:r>
            <a:r>
              <a:rPr spc="-75" dirty="0"/>
              <a:t> </a:t>
            </a:r>
            <a:r>
              <a:rPr dirty="0"/>
              <a:t>en</a:t>
            </a:r>
            <a:r>
              <a:rPr spc="-55" dirty="0"/>
              <a:t> </a:t>
            </a:r>
            <a:r>
              <a:rPr spc="-10" dirty="0"/>
              <a:t>innovatie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144" y="1332062"/>
            <a:ext cx="2724149" cy="1676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8309" y="1332062"/>
            <a:ext cx="3266343" cy="16331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6673" y="1329766"/>
            <a:ext cx="2446235" cy="1627860"/>
          </a:xfrm>
          <a:prstGeom prst="rect">
            <a:avLst/>
          </a:prstGeom>
        </p:spPr>
      </p:pic>
      <p:pic>
        <p:nvPicPr>
          <p:cNvPr id="6" name="object 6" descr="Solutions to reduce unrecorded water loss | Opportunities | Energy  Innovation Centre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8874" y="1322349"/>
            <a:ext cx="2446248" cy="162786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39444" y="1012409"/>
            <a:ext cx="79889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96540" algn="l"/>
                <a:tab pos="6226810" algn="l"/>
              </a:tabLst>
            </a:pPr>
            <a:r>
              <a:rPr sz="2400" baseline="1736" dirty="0">
                <a:solidFill>
                  <a:srgbClr val="004079"/>
                </a:solidFill>
                <a:latin typeface="Arial"/>
                <a:cs typeface="Arial"/>
              </a:rPr>
              <a:t>Hergebruik</a:t>
            </a:r>
            <a:r>
              <a:rPr sz="2400" spc="-44" baseline="1736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400" baseline="1736" dirty="0">
                <a:solidFill>
                  <a:srgbClr val="004079"/>
                </a:solidFill>
                <a:latin typeface="Arial"/>
                <a:cs typeface="Arial"/>
              </a:rPr>
              <a:t>na</a:t>
            </a:r>
            <a:r>
              <a:rPr sz="2400" spc="-67" baseline="1736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400" spc="-15" baseline="1736" dirty="0">
                <a:solidFill>
                  <a:srgbClr val="004079"/>
                </a:solidFill>
                <a:latin typeface="Arial"/>
                <a:cs typeface="Arial"/>
              </a:rPr>
              <a:t>zuivering</a:t>
            </a:r>
            <a:r>
              <a:rPr sz="2400" baseline="1736" dirty="0">
                <a:solidFill>
                  <a:srgbClr val="004079"/>
                </a:solidFill>
                <a:latin typeface="Arial"/>
                <a:cs typeface="Arial"/>
              </a:rPr>
              <a:t>	</a:t>
            </a:r>
            <a:r>
              <a:rPr sz="2400" spc="-15" baseline="1736" dirty="0">
                <a:solidFill>
                  <a:srgbClr val="004079"/>
                </a:solidFill>
                <a:latin typeface="Arial"/>
                <a:cs typeface="Arial"/>
              </a:rPr>
              <a:t>Waterzuinige</a:t>
            </a:r>
            <a:r>
              <a:rPr sz="2400" baseline="1736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400" spc="-15" baseline="1736" dirty="0">
                <a:solidFill>
                  <a:srgbClr val="004079"/>
                </a:solidFill>
                <a:latin typeface="Arial"/>
                <a:cs typeface="Arial"/>
              </a:rPr>
              <a:t>technologieën</a:t>
            </a:r>
            <a:r>
              <a:rPr sz="2400" baseline="1736" dirty="0">
                <a:solidFill>
                  <a:srgbClr val="004079"/>
                </a:solidFill>
                <a:latin typeface="Arial"/>
                <a:cs typeface="Arial"/>
              </a:rPr>
              <a:t>	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Aangepaste</a:t>
            </a:r>
            <a:r>
              <a:rPr sz="1600" spc="-8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teelten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14387" y="3033046"/>
            <a:ext cx="1778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Minder</a:t>
            </a:r>
            <a:r>
              <a:rPr sz="16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lekverliezen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5159" y="3027168"/>
            <a:ext cx="16071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Minder</a:t>
            </a:r>
            <a:r>
              <a:rPr sz="16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verspilling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37584" y="3343770"/>
            <a:ext cx="2619374" cy="174306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90779" y="3383800"/>
            <a:ext cx="2526725" cy="182886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524884" y="5139273"/>
            <a:ext cx="14579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Retourbemaling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45597" y="4796521"/>
            <a:ext cx="14351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Aquifer</a:t>
            </a:r>
            <a:r>
              <a:rPr sz="16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Storage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and</a:t>
            </a:r>
            <a:r>
              <a:rPr sz="1600" spc="-1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Recovery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4" name="object 14" descr="regA 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3369" y="3651821"/>
            <a:ext cx="2697947" cy="158391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10669" y="3291551"/>
            <a:ext cx="28244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Slimme</a:t>
            </a:r>
            <a:r>
              <a:rPr sz="16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4079"/>
                </a:solidFill>
                <a:latin typeface="Arial"/>
                <a:cs typeface="Arial"/>
              </a:rPr>
              <a:t>dynamische</a:t>
            </a:r>
            <a:r>
              <a:rPr sz="16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peilsturing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967272" y="3495516"/>
            <a:ext cx="3027680" cy="1765935"/>
            <a:chOff x="8967272" y="3495516"/>
            <a:chExt cx="3027680" cy="176593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7272" y="3495516"/>
              <a:ext cx="2396767" cy="128359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707547" y="4443628"/>
              <a:ext cx="1287780" cy="817880"/>
            </a:xfrm>
            <a:custGeom>
              <a:avLst/>
              <a:gdLst/>
              <a:ahLst/>
              <a:cxnLst/>
              <a:rect l="l" t="t" r="r" b="b"/>
              <a:pathLst>
                <a:path w="1287779" h="817879">
                  <a:moveTo>
                    <a:pt x="1287195" y="0"/>
                  </a:moveTo>
                  <a:lnTo>
                    <a:pt x="0" y="0"/>
                  </a:lnTo>
                  <a:lnTo>
                    <a:pt x="0" y="817499"/>
                  </a:lnTo>
                  <a:lnTo>
                    <a:pt x="1287195" y="817499"/>
                  </a:lnTo>
                  <a:lnTo>
                    <a:pt x="12871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0694842" y="4426356"/>
            <a:ext cx="125476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Drinkwater-</a:t>
            </a:r>
            <a:r>
              <a:rPr sz="1600" spc="-20" dirty="0">
                <a:solidFill>
                  <a:srgbClr val="004079"/>
                </a:solidFill>
                <a:latin typeface="Arial"/>
                <a:cs typeface="Arial"/>
              </a:rPr>
              <a:t>infrastructuur,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bv.</a:t>
            </a:r>
            <a:r>
              <a:rPr sz="1600" spc="-9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4079"/>
                </a:solidFill>
                <a:latin typeface="Arial"/>
                <a:cs typeface="Arial"/>
              </a:rPr>
              <a:t>verhogen connectiviteit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149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Bronbemaling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57225" y="461263"/>
            <a:ext cx="11207750" cy="5114925"/>
            <a:chOff x="657225" y="461263"/>
            <a:chExt cx="11207750" cy="5114925"/>
          </a:xfrm>
        </p:grpSpPr>
        <p:pic>
          <p:nvPicPr>
            <p:cNvPr id="4" name="object 4" descr="Het water van de bemaling werd recht in de riolering gepompt, wat wettelijk alleen mag als er echt geen andere mogelijkheden zijn binnen een straal van 200 meter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225" y="820853"/>
              <a:ext cx="7132133" cy="47547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8243" y="461263"/>
              <a:ext cx="5996653" cy="26605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69550" y="2559329"/>
              <a:ext cx="1795346" cy="3041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87246" y="895603"/>
            <a:ext cx="4382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D8DAF"/>
                </a:solidFill>
                <a:latin typeface="Arial"/>
                <a:cs typeface="Arial"/>
              </a:rPr>
              <a:t>2021-</a:t>
            </a:r>
            <a:r>
              <a:rPr sz="1800" b="1" dirty="0">
                <a:solidFill>
                  <a:srgbClr val="1D8DAF"/>
                </a:solidFill>
                <a:latin typeface="Arial"/>
                <a:cs typeface="Arial"/>
              </a:rPr>
              <a:t>2024:</a:t>
            </a:r>
            <a:r>
              <a:rPr sz="1800" b="1" spc="-1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D8DAF"/>
                </a:solidFill>
                <a:latin typeface="Arial"/>
                <a:cs typeface="Arial"/>
              </a:rPr>
              <a:t>70</a:t>
            </a:r>
            <a:r>
              <a:rPr sz="1800" b="1" spc="-2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D8DAF"/>
                </a:solidFill>
                <a:latin typeface="Arial"/>
                <a:cs typeface="Arial"/>
              </a:rPr>
              <a:t>maatregelen</a:t>
            </a:r>
            <a:r>
              <a:rPr sz="1800" b="1" spc="-1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D8DAF"/>
                </a:solidFill>
                <a:latin typeface="Arial"/>
                <a:cs typeface="Arial"/>
              </a:rPr>
              <a:t>via 6</a:t>
            </a:r>
            <a:r>
              <a:rPr sz="1800" b="1" spc="-3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D8DAF"/>
                </a:solidFill>
                <a:latin typeface="Arial"/>
                <a:cs typeface="Arial"/>
              </a:rPr>
              <a:t>sporen</a:t>
            </a:r>
            <a:r>
              <a:rPr sz="1800" spc="-10" dirty="0">
                <a:solidFill>
                  <a:srgbClr val="1D8DAF"/>
                </a:solidFill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87246" y="1344629"/>
            <a:ext cx="5285105" cy="1742439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434"/>
              </a:spcBef>
              <a:buSzPct val="108333"/>
              <a:buAutoNum type="arabicPeriod"/>
              <a:tabLst>
                <a:tab pos="469265" algn="l"/>
              </a:tabLst>
            </a:pP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Openbare</a:t>
            </a:r>
            <a:r>
              <a:rPr sz="1200" b="1" spc="-3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besturen</a:t>
            </a:r>
            <a:r>
              <a:rPr sz="1200" b="1" spc="-3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geven</a:t>
            </a:r>
            <a:r>
              <a:rPr sz="1200" spc="-2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het</a:t>
            </a:r>
            <a:r>
              <a:rPr sz="12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goede</a:t>
            </a:r>
            <a:r>
              <a:rPr sz="12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voorbeeld:</a:t>
            </a:r>
            <a:r>
              <a:rPr sz="1200" spc="-5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gepaste</a:t>
            </a:r>
            <a:r>
              <a:rPr sz="12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D8DAF"/>
                </a:solidFill>
                <a:latin typeface="Arial"/>
                <a:cs typeface="Arial"/>
              </a:rPr>
              <a:t>regelgeving</a:t>
            </a:r>
            <a:endParaRPr sz="1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80"/>
              </a:spcBef>
              <a:buSzPct val="108333"/>
              <a:buAutoNum type="arabicPeriod"/>
              <a:tabLst>
                <a:tab pos="469265" algn="l"/>
              </a:tabLst>
            </a:pP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Circulair</a:t>
            </a:r>
            <a:r>
              <a:rPr sz="1200" b="1" spc="-4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watergebruik</a:t>
            </a:r>
            <a:r>
              <a:rPr sz="1200" b="1" spc="-4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wordt</a:t>
            </a:r>
            <a:r>
              <a:rPr sz="1200" spc="-1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de</a:t>
            </a:r>
            <a:r>
              <a:rPr sz="1200" spc="-2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D8DAF"/>
                </a:solidFill>
                <a:latin typeface="Arial"/>
                <a:cs typeface="Arial"/>
              </a:rPr>
              <a:t>regel</a:t>
            </a:r>
            <a:endParaRPr sz="1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80"/>
              </a:spcBef>
              <a:buSzPct val="108333"/>
              <a:buAutoNum type="arabicPeriod"/>
              <a:tabLst>
                <a:tab pos="469265" algn="l"/>
              </a:tabLst>
            </a:pP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Landbouw</a:t>
            </a:r>
            <a:r>
              <a:rPr sz="1200" b="1" spc="-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en</a:t>
            </a:r>
            <a:r>
              <a:rPr sz="1200" b="1" spc="-2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natuur</a:t>
            </a:r>
            <a:r>
              <a:rPr sz="1200" b="1" spc="-1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worden</a:t>
            </a:r>
            <a:r>
              <a:rPr sz="1200" spc="-4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deel</a:t>
            </a:r>
            <a:r>
              <a:rPr sz="1200" spc="-6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van</a:t>
            </a:r>
            <a:r>
              <a:rPr sz="1200" spc="-1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de</a:t>
            </a:r>
            <a:r>
              <a:rPr sz="1200" spc="-4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D8DAF"/>
                </a:solidFill>
                <a:latin typeface="Arial"/>
                <a:cs typeface="Arial"/>
              </a:rPr>
              <a:t>oplossing</a:t>
            </a:r>
            <a:endParaRPr sz="1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80"/>
              </a:spcBef>
              <a:buSzPct val="108333"/>
              <a:buAutoNum type="arabicPeriod"/>
              <a:tabLst>
                <a:tab pos="469265" algn="l"/>
              </a:tabLst>
            </a:pP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Particulieren</a:t>
            </a:r>
            <a:r>
              <a:rPr sz="1200" b="1" spc="-5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sensibiliseren</a:t>
            </a:r>
            <a:r>
              <a:rPr sz="1200" spc="-2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en</a:t>
            </a:r>
            <a:r>
              <a:rPr sz="1200" spc="-6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stimuleren</a:t>
            </a:r>
            <a:r>
              <a:rPr sz="1200" spc="-1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we</a:t>
            </a:r>
            <a:r>
              <a:rPr sz="1200" spc="-3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om</a:t>
            </a:r>
            <a:r>
              <a:rPr sz="1200" spc="-3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te</a:t>
            </a:r>
            <a:r>
              <a:rPr sz="1200" spc="-1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D8DAF"/>
                </a:solidFill>
                <a:latin typeface="Arial"/>
                <a:cs typeface="Arial"/>
              </a:rPr>
              <a:t>ontharden</a:t>
            </a:r>
            <a:endParaRPr sz="1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80"/>
              </a:spcBef>
              <a:buSzPct val="108333"/>
              <a:buAutoNum type="arabicPeriod"/>
              <a:tabLst>
                <a:tab pos="469265" algn="l"/>
              </a:tabLst>
            </a:pP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De</a:t>
            </a:r>
            <a:r>
              <a:rPr sz="1200" b="1" spc="3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D8DAF"/>
                </a:solidFill>
                <a:latin typeface="Arial"/>
                <a:cs typeface="Arial"/>
              </a:rPr>
              <a:t>waterbevoorradingszekerheid</a:t>
            </a:r>
            <a:r>
              <a:rPr sz="1200" b="1" spc="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wordt</a:t>
            </a:r>
            <a:r>
              <a:rPr sz="1200" spc="4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D8DAF"/>
                </a:solidFill>
                <a:latin typeface="Arial"/>
                <a:cs typeface="Arial"/>
              </a:rPr>
              <a:t>verhoogd</a:t>
            </a:r>
            <a:endParaRPr sz="1200">
              <a:latin typeface="Arial"/>
              <a:cs typeface="Arial"/>
            </a:endParaRPr>
          </a:p>
          <a:p>
            <a:pPr marL="469900" marR="320675" indent="-457200">
              <a:lnSpc>
                <a:spcPts val="1440"/>
              </a:lnSpc>
              <a:spcBef>
                <a:spcPts val="630"/>
              </a:spcBef>
              <a:buSzPct val="108333"/>
              <a:buAutoNum type="arabicPeriod"/>
              <a:tabLst>
                <a:tab pos="469900" algn="l"/>
              </a:tabLst>
            </a:pP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Samen</a:t>
            </a:r>
            <a:r>
              <a:rPr sz="1200" b="1" spc="-4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investeren</a:t>
            </a:r>
            <a:r>
              <a:rPr sz="12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we</a:t>
            </a:r>
            <a:r>
              <a:rPr sz="1200" spc="-2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in</a:t>
            </a:r>
            <a:r>
              <a:rPr sz="1200" spc="-3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8DAF"/>
                </a:solidFill>
                <a:latin typeface="Arial"/>
                <a:cs typeface="Arial"/>
              </a:rPr>
              <a:t>innovatie</a:t>
            </a:r>
            <a:r>
              <a:rPr sz="1200" b="1" spc="1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om</a:t>
            </a:r>
            <a:r>
              <a:rPr sz="1200" spc="-2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ons</a:t>
            </a:r>
            <a:r>
              <a:rPr sz="1200" spc="-4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watersysteem</a:t>
            </a:r>
            <a:r>
              <a:rPr sz="1200" spc="-2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D8DAF"/>
                </a:solidFill>
                <a:latin typeface="Arial"/>
                <a:cs typeface="Arial"/>
              </a:rPr>
              <a:t>slimmer,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robuuster</a:t>
            </a:r>
            <a:r>
              <a:rPr sz="1200" spc="-4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en</a:t>
            </a:r>
            <a:r>
              <a:rPr sz="1200" spc="-3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duurzamer</a:t>
            </a:r>
            <a:r>
              <a:rPr sz="1200" spc="-3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8DAF"/>
                </a:solidFill>
                <a:latin typeface="Arial"/>
                <a:cs typeface="Arial"/>
              </a:rPr>
              <a:t>te</a:t>
            </a:r>
            <a:r>
              <a:rPr sz="1200" spc="-20" dirty="0">
                <a:solidFill>
                  <a:srgbClr val="1D8DAF"/>
                </a:solidFill>
                <a:latin typeface="Arial"/>
                <a:cs typeface="Arial"/>
              </a:rPr>
              <a:t> maken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0497" y="3288284"/>
            <a:ext cx="2933065" cy="1156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D8DAF"/>
                </a:solidFill>
                <a:latin typeface="Arial"/>
                <a:cs typeface="Arial"/>
              </a:rPr>
              <a:t>2025-</a:t>
            </a:r>
            <a:r>
              <a:rPr sz="1800" b="1" dirty="0">
                <a:solidFill>
                  <a:srgbClr val="1D8DAF"/>
                </a:solidFill>
                <a:latin typeface="Arial"/>
                <a:cs typeface="Arial"/>
              </a:rPr>
              <a:t>2029:</a:t>
            </a:r>
            <a:r>
              <a:rPr sz="1800" b="1" spc="-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D8DAF"/>
                </a:solidFill>
                <a:latin typeface="Arial"/>
                <a:cs typeface="Arial"/>
              </a:rPr>
              <a:t>Blue</a:t>
            </a:r>
            <a:r>
              <a:rPr sz="1800" b="1" spc="-3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D8DAF"/>
                </a:solidFill>
                <a:latin typeface="Arial"/>
                <a:cs typeface="Arial"/>
              </a:rPr>
              <a:t>Deal</a:t>
            </a:r>
            <a:r>
              <a:rPr sz="1800" b="1" spc="-2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8DAF"/>
                </a:solidFill>
                <a:latin typeface="Arial"/>
                <a:cs typeface="Arial"/>
              </a:rPr>
              <a:t>2.0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1800">
              <a:latin typeface="Arial"/>
              <a:cs typeface="Arial"/>
            </a:endParaRPr>
          </a:p>
          <a:p>
            <a:pPr marL="355600" marR="5080" indent="-342900">
              <a:lnSpc>
                <a:spcPct val="110000"/>
              </a:lnSpc>
              <a:buFont typeface="Wingdings"/>
              <a:buChar char=""/>
              <a:tabLst>
                <a:tab pos="355600" algn="l"/>
              </a:tabLst>
            </a:pPr>
            <a:r>
              <a:rPr sz="1600" dirty="0">
                <a:solidFill>
                  <a:srgbClr val="188AAC"/>
                </a:solidFill>
                <a:latin typeface="Verdana"/>
                <a:cs typeface="Verdana"/>
              </a:rPr>
              <a:t>Communicatie</a:t>
            </a:r>
            <a:r>
              <a:rPr sz="1600" spc="-7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188AAC"/>
                </a:solidFill>
                <a:latin typeface="Verdana"/>
                <a:cs typeface="Verdana"/>
              </a:rPr>
              <a:t>en </a:t>
            </a:r>
            <a:r>
              <a:rPr sz="1600" dirty="0">
                <a:solidFill>
                  <a:srgbClr val="188AAC"/>
                </a:solidFill>
                <a:latin typeface="Verdana"/>
                <a:cs typeface="Verdana"/>
              </a:rPr>
              <a:t>verhogen</a:t>
            </a:r>
            <a:r>
              <a:rPr sz="1600" spc="-7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188AAC"/>
                </a:solidFill>
                <a:latin typeface="Verdana"/>
                <a:cs typeface="Verdana"/>
              </a:rPr>
              <a:t>bewustwording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01765" y="4503584"/>
            <a:ext cx="2161540" cy="1704339"/>
            <a:chOff x="6401765" y="4503584"/>
            <a:chExt cx="2161540" cy="1704339"/>
          </a:xfrm>
        </p:grpSpPr>
        <p:pic>
          <p:nvPicPr>
            <p:cNvPr id="6" name="object 6" descr="Welkom | Antwerpen.b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1247" y="4503584"/>
              <a:ext cx="1632681" cy="816340"/>
            </a:xfrm>
            <a:prstGeom prst="rect">
              <a:avLst/>
            </a:prstGeom>
          </p:spPr>
        </p:pic>
        <p:pic>
          <p:nvPicPr>
            <p:cNvPr id="7" name="object 7" descr="Groenblauwpeil - VLARIO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1765" y="5318113"/>
              <a:ext cx="2161425" cy="8892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51523" y="151619"/>
            <a:ext cx="5843270" cy="5675630"/>
            <a:chOff x="351523" y="151619"/>
            <a:chExt cx="5843270" cy="5675630"/>
          </a:xfrm>
        </p:grpSpPr>
        <p:pic>
          <p:nvPicPr>
            <p:cNvPr id="9" name="object 9" descr="19 projecten Water-Land-Schap Blue Deal 2020 | Vlaamse Landmaatschappij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2831" y="2310447"/>
              <a:ext cx="785604" cy="12836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523" y="151619"/>
              <a:ext cx="2164382" cy="30654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96617" y="2166708"/>
              <a:ext cx="1928947" cy="14190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8943" y="2648127"/>
              <a:ext cx="1352121" cy="1412693"/>
            </a:xfrm>
            <a:prstGeom prst="rect">
              <a:avLst/>
            </a:prstGeom>
          </p:spPr>
        </p:pic>
        <p:pic>
          <p:nvPicPr>
            <p:cNvPr id="13" name="object 13" descr="Ruimte voor water in Leuven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24092" y="3796538"/>
              <a:ext cx="1626228" cy="1080312"/>
            </a:xfrm>
            <a:prstGeom prst="rect">
              <a:avLst/>
            </a:prstGeom>
          </p:spPr>
        </p:pic>
        <p:pic>
          <p:nvPicPr>
            <p:cNvPr id="14" name="object 14" descr="Homepage — Blue Deal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6858" y="3864064"/>
              <a:ext cx="1352113" cy="101278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57816" y="3764688"/>
              <a:ext cx="1536443" cy="882419"/>
            </a:xfrm>
            <a:prstGeom prst="rect">
              <a:avLst/>
            </a:prstGeom>
          </p:spPr>
        </p:pic>
        <p:pic>
          <p:nvPicPr>
            <p:cNvPr id="16" name="object 16" descr="Alle projecten — Blue Deal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62546" y="3724373"/>
              <a:ext cx="1263174" cy="98467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44544" y="4813117"/>
              <a:ext cx="1351487" cy="1013615"/>
            </a:xfrm>
            <a:prstGeom prst="rect">
              <a:avLst/>
            </a:prstGeom>
          </p:spPr>
        </p:pic>
      </p:grp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2742054" y="797390"/>
            <a:ext cx="3206115" cy="742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700" b="1" dirty="0">
                <a:solidFill>
                  <a:srgbClr val="16D9C2"/>
                </a:solidFill>
                <a:latin typeface="Verdana"/>
                <a:cs typeface="Verdana"/>
              </a:rPr>
              <a:t>Blue</a:t>
            </a:r>
            <a:r>
              <a:rPr sz="4700" b="1" spc="-55" dirty="0">
                <a:solidFill>
                  <a:srgbClr val="16D9C2"/>
                </a:solidFill>
                <a:latin typeface="Verdana"/>
                <a:cs typeface="Verdana"/>
              </a:rPr>
              <a:t> </a:t>
            </a:r>
            <a:r>
              <a:rPr sz="4700" b="1" spc="-20" dirty="0">
                <a:solidFill>
                  <a:srgbClr val="16D9C2"/>
                </a:solidFill>
                <a:latin typeface="Verdana"/>
                <a:cs typeface="Verdana"/>
              </a:rPr>
              <a:t>Deal</a:t>
            </a:r>
            <a:endParaRPr sz="47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74311" y="1804300"/>
            <a:ext cx="32442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354965" algn="l"/>
              </a:tabLst>
            </a:pPr>
            <a:r>
              <a:rPr sz="1600" dirty="0">
                <a:solidFill>
                  <a:srgbClr val="188AAC"/>
                </a:solidFill>
                <a:latin typeface="Verdana"/>
                <a:cs typeface="Verdana"/>
              </a:rPr>
              <a:t>Investeringen</a:t>
            </a:r>
            <a:r>
              <a:rPr sz="1600" spc="-5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188AAC"/>
                </a:solidFill>
                <a:latin typeface="Verdana"/>
                <a:cs typeface="Verdana"/>
              </a:rPr>
              <a:t>op</a:t>
            </a:r>
            <a:r>
              <a:rPr sz="1600" spc="-4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188AAC"/>
                </a:solidFill>
                <a:latin typeface="Verdana"/>
                <a:cs typeface="Verdana"/>
              </a:rPr>
              <a:t>het</a:t>
            </a:r>
            <a:r>
              <a:rPr sz="1600" spc="-7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188AAC"/>
                </a:solidFill>
                <a:latin typeface="Verdana"/>
                <a:cs typeface="Verdana"/>
              </a:rPr>
              <a:t>terrein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115" y="5122699"/>
            <a:ext cx="28194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354965" algn="l"/>
              </a:tabLst>
            </a:pPr>
            <a:r>
              <a:rPr sz="1600" dirty="0">
                <a:solidFill>
                  <a:srgbClr val="188AAC"/>
                </a:solidFill>
                <a:latin typeface="Verdana"/>
                <a:cs typeface="Verdana"/>
              </a:rPr>
              <a:t>Aangepaste</a:t>
            </a:r>
            <a:r>
              <a:rPr sz="1600" spc="-7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188AAC"/>
                </a:solidFill>
                <a:latin typeface="Verdana"/>
                <a:cs typeface="Verdana"/>
              </a:rPr>
              <a:t>regelgeving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63361" y="4910957"/>
            <a:ext cx="2851785" cy="561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1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sz="1600" dirty="0">
                <a:solidFill>
                  <a:srgbClr val="188AAC"/>
                </a:solidFill>
                <a:latin typeface="Verdana"/>
                <a:cs typeface="Verdana"/>
              </a:rPr>
              <a:t>Innovatie,</a:t>
            </a:r>
            <a:r>
              <a:rPr sz="1600" spc="-9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188AAC"/>
                </a:solidFill>
                <a:latin typeface="Verdana"/>
                <a:cs typeface="Verdana"/>
              </a:rPr>
              <a:t>onderzoek</a:t>
            </a:r>
            <a:r>
              <a:rPr sz="1600" spc="-10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188AAC"/>
                </a:solidFill>
                <a:latin typeface="Verdana"/>
                <a:cs typeface="Verdana"/>
              </a:rPr>
              <a:t>en </a:t>
            </a:r>
            <a:r>
              <a:rPr sz="1600" spc="-10" dirty="0">
                <a:solidFill>
                  <a:srgbClr val="188AAC"/>
                </a:solidFill>
                <a:latin typeface="Verdana"/>
                <a:cs typeface="Verdana"/>
              </a:rPr>
              <a:t>impactmonitoring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86867" y="5474233"/>
            <a:ext cx="3630295" cy="1252220"/>
            <a:chOff x="386867" y="5474233"/>
            <a:chExt cx="3630295" cy="1252220"/>
          </a:xfrm>
        </p:grpSpPr>
        <p:pic>
          <p:nvPicPr>
            <p:cNvPr id="23" name="object 23" descr="Project bemalingswater — Blue Deal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6867" y="5474233"/>
              <a:ext cx="1421649" cy="1064866"/>
            </a:xfrm>
            <a:prstGeom prst="rect">
              <a:avLst/>
            </a:prstGeom>
          </p:spPr>
        </p:pic>
        <p:pic>
          <p:nvPicPr>
            <p:cNvPr id="24" name="object 24" descr="Nu al oppompverbod in vier Vlaamse provincies: 'Wees spaarzaam met water'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51889" y="5826442"/>
              <a:ext cx="1352105" cy="899769"/>
            </a:xfrm>
            <a:prstGeom prst="rect">
              <a:avLst/>
            </a:prstGeom>
          </p:spPr>
        </p:pic>
        <p:pic>
          <p:nvPicPr>
            <p:cNvPr id="25" name="object 25" descr="5 tips voor een regenwaterput te onderhouden | WOON. | hln.be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8422" y="5577490"/>
              <a:ext cx="1248490" cy="935157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687994" y="5300093"/>
            <a:ext cx="3235960" cy="1375410"/>
            <a:chOff x="8687994" y="5300093"/>
            <a:chExt cx="3235960" cy="1375410"/>
          </a:xfrm>
        </p:grpSpPr>
        <p:pic>
          <p:nvPicPr>
            <p:cNvPr id="27" name="object 27" descr="Blue Deal-projecten besparen 8.517 m3 water per jaar | VLAIO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87994" y="5612485"/>
              <a:ext cx="1433499" cy="795337"/>
            </a:xfrm>
            <a:prstGeom prst="rect">
              <a:avLst/>
            </a:prstGeom>
          </p:spPr>
        </p:pic>
        <p:pic>
          <p:nvPicPr>
            <p:cNvPr id="28" name="object 28" descr="OP-PEIL: Opportuniteiten voor peilgestuurde drainage in Vlaanderen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46881" y="5719787"/>
              <a:ext cx="1226235" cy="955367"/>
            </a:xfrm>
            <a:prstGeom prst="rect">
              <a:avLst/>
            </a:prstGeom>
          </p:spPr>
        </p:pic>
        <p:pic>
          <p:nvPicPr>
            <p:cNvPr id="29" name="object 29" descr="Blue Deal Praktijkgids Monitoring: Praktische leidraad voor de realisatie  en monitoring van terreinmaatregelen tegen waterschaarste en droogte -  KennisWest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023358" y="5300093"/>
              <a:ext cx="900102" cy="12715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Graphical user interface, website  Description automatically generated with medium confidenc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01572"/>
            <a:ext cx="12191998" cy="491935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862" rIns="0" bIns="0" rtlCol="0">
            <a:spAutoFit/>
          </a:bodyPr>
          <a:lstStyle/>
          <a:p>
            <a:pPr marL="27051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via</a:t>
            </a:r>
            <a:r>
              <a:rPr sz="3600" b="1" spc="-45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Blue</a:t>
            </a:r>
            <a:r>
              <a:rPr sz="3600" b="1" spc="-35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Deal:</a:t>
            </a:r>
            <a:r>
              <a:rPr sz="3600" b="1" spc="-35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Paradigmashift</a:t>
            </a:r>
            <a:r>
              <a:rPr sz="3600" b="1" spc="-35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003D77"/>
                </a:solidFill>
                <a:latin typeface="Arial"/>
                <a:cs typeface="Arial"/>
              </a:rPr>
              <a:t>ingezet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Diagram  Description automatically generated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226" y="1482483"/>
            <a:ext cx="7078572" cy="492602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25500" y="278445"/>
            <a:ext cx="6684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Nood</a:t>
            </a:r>
            <a:r>
              <a:rPr sz="3600" b="1" spc="-40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aan</a:t>
            </a:r>
            <a:r>
              <a:rPr sz="3600" b="1" spc="-50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systemische</a:t>
            </a:r>
            <a:r>
              <a:rPr sz="3600" b="1" spc="-65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003D77"/>
                </a:solidFill>
                <a:latin typeface="Arial"/>
                <a:cs typeface="Arial"/>
              </a:rPr>
              <a:t>aanpak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500" y="938603"/>
            <a:ext cx="11247120" cy="4979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Doordacht</a:t>
            </a:r>
            <a:r>
              <a:rPr sz="2000" b="0" spc="-5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plan</a:t>
            </a:r>
            <a:r>
              <a:rPr sz="2000" b="0" spc="-3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voor</a:t>
            </a:r>
            <a:r>
              <a:rPr sz="20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opschaling,</a:t>
            </a:r>
            <a:r>
              <a:rPr sz="20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op</a:t>
            </a:r>
            <a:r>
              <a:rPr sz="20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basis</a:t>
            </a:r>
            <a:r>
              <a:rPr sz="2000" b="0" spc="-3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dirty="0">
                <a:solidFill>
                  <a:srgbClr val="2E4D5D"/>
                </a:solidFill>
                <a:latin typeface="Arial Nova Light"/>
                <a:cs typeface="Arial Nova Light"/>
              </a:rPr>
              <a:t>van</a:t>
            </a:r>
            <a:r>
              <a:rPr sz="20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20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waterzekerheidsdoelen</a:t>
            </a:r>
            <a:endParaRPr sz="2000">
              <a:latin typeface="Arial Nova Light"/>
              <a:cs typeface="Arial Nova Light"/>
            </a:endParaRPr>
          </a:p>
          <a:p>
            <a:pPr marL="7162165" marR="1071245" indent="-228600">
              <a:lnSpc>
                <a:spcPct val="130000"/>
              </a:lnSpc>
              <a:spcBef>
                <a:spcPts val="1775"/>
              </a:spcBef>
              <a:buFont typeface="Arial"/>
              <a:buChar char="•"/>
              <a:tabLst>
                <a:tab pos="7162165" algn="l"/>
              </a:tabLst>
            </a:pP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Belangrijke</a:t>
            </a:r>
            <a:r>
              <a:rPr sz="17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rol</a:t>
            </a:r>
            <a:r>
              <a:rPr sz="1700" b="0" spc="-6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voor</a:t>
            </a:r>
            <a:r>
              <a:rPr sz="17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het</a:t>
            </a:r>
            <a:r>
              <a:rPr sz="1700" b="0" spc="-5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natuurlijk hydrologisch</a:t>
            </a:r>
            <a:r>
              <a:rPr sz="1700" b="0" spc="-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systeem</a:t>
            </a:r>
            <a:endParaRPr sz="1700">
              <a:latin typeface="Arial Nova Light"/>
              <a:cs typeface="Arial Nova Light"/>
            </a:endParaRPr>
          </a:p>
          <a:p>
            <a:pPr marL="7162165" indent="-228600">
              <a:lnSpc>
                <a:spcPct val="100000"/>
              </a:lnSpc>
              <a:spcBef>
                <a:spcPts val="1610"/>
              </a:spcBef>
              <a:buFont typeface="Arial"/>
              <a:buChar char="•"/>
              <a:tabLst>
                <a:tab pos="7162165" algn="l"/>
              </a:tabLst>
            </a:pP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Houd</a:t>
            </a:r>
            <a:r>
              <a:rPr sz="17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rekening</a:t>
            </a:r>
            <a:r>
              <a:rPr sz="17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met</a:t>
            </a:r>
            <a:r>
              <a:rPr sz="1700" b="0" spc="-4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systeeminteracties</a:t>
            </a:r>
            <a:endParaRPr sz="1700">
              <a:latin typeface="Arial Nova Light"/>
              <a:cs typeface="Arial Nova Light"/>
            </a:endParaRPr>
          </a:p>
          <a:p>
            <a:pPr marL="7162165" marR="425450" indent="-228600">
              <a:lnSpc>
                <a:spcPct val="130000"/>
              </a:lnSpc>
              <a:spcBef>
                <a:spcPts val="994"/>
              </a:spcBef>
              <a:buFont typeface="Arial"/>
              <a:buChar char="•"/>
              <a:tabLst>
                <a:tab pos="7162165" algn="l"/>
              </a:tabLst>
            </a:pP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Houd</a:t>
            </a:r>
            <a:r>
              <a:rPr sz="17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rekening</a:t>
            </a:r>
            <a:r>
              <a:rPr sz="17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met</a:t>
            </a:r>
            <a:r>
              <a:rPr sz="1700" b="0" spc="-4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klimaatscenario’s</a:t>
            </a:r>
            <a:r>
              <a:rPr sz="17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-</a:t>
            </a:r>
            <a:r>
              <a:rPr sz="17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&gt;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focus</a:t>
            </a:r>
            <a:r>
              <a:rPr sz="17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op</a:t>
            </a:r>
            <a:r>
              <a:rPr sz="1700" b="0" spc="-4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“no</a:t>
            </a:r>
            <a:r>
              <a:rPr sz="17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regret”</a:t>
            </a:r>
            <a:r>
              <a:rPr sz="17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en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aanpasbare/adaptieve</a:t>
            </a:r>
            <a:r>
              <a:rPr sz="17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oplossingen</a:t>
            </a:r>
            <a:endParaRPr sz="1700">
              <a:latin typeface="Arial Nova Light"/>
              <a:cs typeface="Arial Nova Light"/>
            </a:endParaRPr>
          </a:p>
          <a:p>
            <a:pPr marL="7162165" marR="5080" indent="-228600">
              <a:lnSpc>
                <a:spcPct val="130000"/>
              </a:lnSpc>
              <a:spcBef>
                <a:spcPts val="1010"/>
              </a:spcBef>
              <a:buFont typeface="Arial"/>
              <a:buChar char="•"/>
              <a:tabLst>
                <a:tab pos="7162165" algn="l"/>
              </a:tabLst>
            </a:pP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Benut</a:t>
            </a:r>
            <a:r>
              <a:rPr sz="17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koppelkansen</a:t>
            </a:r>
            <a:r>
              <a:rPr sz="1700" b="0" spc="-3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die</a:t>
            </a:r>
            <a:r>
              <a:rPr sz="1700" b="0" spc="-1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meerdere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oplossingen</a:t>
            </a:r>
            <a:r>
              <a:rPr sz="1700" b="0" spc="-7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bieden,</a:t>
            </a:r>
            <a:r>
              <a:rPr sz="17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20" dirty="0">
                <a:solidFill>
                  <a:srgbClr val="2E4D5D"/>
                </a:solidFill>
                <a:latin typeface="Arial Nova Light"/>
                <a:cs typeface="Arial Nova Light"/>
              </a:rPr>
              <a:t>bv.</a:t>
            </a:r>
            <a:r>
              <a:rPr sz="1700" b="0" spc="-6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voor</a:t>
            </a:r>
            <a:r>
              <a:rPr sz="1700" b="0" spc="-6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koolstofopslag, hittestressbeheer,</a:t>
            </a:r>
            <a:r>
              <a:rPr sz="1700" b="0" spc="-8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biodiversiteitsversterking, erosiebeheer,</a:t>
            </a:r>
            <a:r>
              <a:rPr sz="1700" b="0" spc="-10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waterkwaliteitsverbetering,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effecten</a:t>
            </a:r>
            <a:r>
              <a:rPr sz="1700" b="0" spc="-5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op</a:t>
            </a:r>
            <a:r>
              <a:rPr sz="1700" b="0" spc="-5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gezondheid</a:t>
            </a:r>
            <a:r>
              <a:rPr sz="1700" b="0" spc="-4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en</a:t>
            </a:r>
            <a:r>
              <a:rPr sz="1700" b="0" spc="-6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belevingswaarde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van</a:t>
            </a:r>
            <a:r>
              <a:rPr sz="1700" b="0" spc="-40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de</a:t>
            </a:r>
            <a:r>
              <a:rPr sz="1700" b="0" spc="-3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dirty="0">
                <a:solidFill>
                  <a:srgbClr val="2E4D5D"/>
                </a:solidFill>
                <a:latin typeface="Arial Nova Light"/>
                <a:cs typeface="Arial Nova Light"/>
              </a:rPr>
              <a:t>open</a:t>
            </a:r>
            <a:r>
              <a:rPr sz="1700" b="0" spc="-25" dirty="0">
                <a:solidFill>
                  <a:srgbClr val="2E4D5D"/>
                </a:solidFill>
                <a:latin typeface="Arial Nova Light"/>
                <a:cs typeface="Arial Nova Light"/>
              </a:rPr>
              <a:t> </a:t>
            </a:r>
            <a:r>
              <a:rPr sz="1700" b="0" spc="-10" dirty="0">
                <a:solidFill>
                  <a:srgbClr val="2E4D5D"/>
                </a:solidFill>
                <a:latin typeface="Arial Nova Light"/>
                <a:cs typeface="Arial Nova Light"/>
              </a:rPr>
              <a:t>ruimte</a:t>
            </a:r>
            <a:endParaRPr sz="1700">
              <a:latin typeface="Arial Nova Light"/>
              <a:cs typeface="Arial Nova Ligh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25500" y="187006"/>
            <a:ext cx="7167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In</a:t>
            </a:r>
            <a:r>
              <a:rPr sz="3600" b="1" spc="-15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003D77"/>
                </a:solidFill>
                <a:latin typeface="Arial"/>
                <a:cs typeface="Arial"/>
              </a:rPr>
              <a:t>co-</a:t>
            </a: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creatie</a:t>
            </a:r>
            <a:r>
              <a:rPr sz="3600" b="1" spc="-25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met</a:t>
            </a:r>
            <a:r>
              <a:rPr sz="3600" b="1" spc="-20" dirty="0">
                <a:solidFill>
                  <a:srgbClr val="003D77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3D77"/>
                </a:solidFill>
                <a:latin typeface="Arial"/>
                <a:cs typeface="Arial"/>
              </a:rPr>
              <a:t>de</a:t>
            </a:r>
            <a:r>
              <a:rPr sz="3600" b="1" spc="-10" dirty="0">
                <a:solidFill>
                  <a:srgbClr val="003D77"/>
                </a:solidFill>
                <a:latin typeface="Arial"/>
                <a:cs typeface="Arial"/>
              </a:rPr>
              <a:t> betrokkenen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7696" y="902032"/>
            <a:ext cx="4631252" cy="18281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5500" y="934976"/>
            <a:ext cx="31451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52BCEB"/>
                </a:solidFill>
                <a:latin typeface="Arial"/>
                <a:cs typeface="Arial"/>
              </a:rPr>
              <a:t>Weerbaar</a:t>
            </a:r>
            <a:r>
              <a:rPr sz="1400" spc="-50" dirty="0">
                <a:solidFill>
                  <a:srgbClr val="52BCE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52BCEB"/>
                </a:solidFill>
                <a:latin typeface="Arial"/>
                <a:cs typeface="Arial"/>
              </a:rPr>
              <a:t>Water+Land+Schap</a:t>
            </a:r>
            <a:r>
              <a:rPr sz="1400" spc="-55" dirty="0">
                <a:solidFill>
                  <a:srgbClr val="52BCE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52BCEB"/>
                </a:solidFill>
                <a:latin typeface="Arial"/>
                <a:cs typeface="Arial"/>
              </a:rPr>
              <a:t>(WWLS)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2932" y="2956235"/>
            <a:ext cx="10587355" cy="3122930"/>
            <a:chOff x="602932" y="2956235"/>
            <a:chExt cx="10587355" cy="31229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32" y="2956235"/>
              <a:ext cx="5210378" cy="28512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9548" y="5668251"/>
              <a:ext cx="2727526" cy="4108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0907" y="2956235"/>
              <a:ext cx="4748782" cy="2625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7738" y="2781515"/>
            <a:ext cx="1965904" cy="29048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4036" y="2794038"/>
            <a:ext cx="2118956" cy="16476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5545" y="2892082"/>
            <a:ext cx="2352929" cy="13896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36802" y="1562502"/>
            <a:ext cx="3636817" cy="98946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548703" y="2393726"/>
            <a:ext cx="892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73DB"/>
                </a:solidFill>
                <a:latin typeface="Eras Medium ITC"/>
                <a:cs typeface="Eras Medium ITC"/>
                <a:hlinkClick r:id="rId6"/>
              </a:rPr>
              <a:t>www.nav.be</a:t>
            </a:r>
            <a:endParaRPr sz="1200">
              <a:latin typeface="Eras Medium ITC"/>
              <a:cs typeface="Eras Medium ITC"/>
            </a:endParaRPr>
          </a:p>
        </p:txBody>
      </p:sp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876" y="1320736"/>
            <a:ext cx="4298477" cy="29048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45606" y="956024"/>
            <a:ext cx="23920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Eras Medium ITC"/>
                <a:cs typeface="Eras Medium ITC"/>
              </a:rPr>
              <a:t>Doordachte</a:t>
            </a:r>
            <a:r>
              <a:rPr sz="1600" spc="-50" dirty="0">
                <a:latin typeface="Eras Medium ITC"/>
                <a:cs typeface="Eras Medium ITC"/>
              </a:rPr>
              <a:t> </a:t>
            </a:r>
            <a:r>
              <a:rPr sz="1600" spc="-10" dirty="0">
                <a:latin typeface="Eras Medium ITC"/>
                <a:cs typeface="Eras Medium ITC"/>
              </a:rPr>
              <a:t>stratenaanleg</a:t>
            </a:r>
            <a:endParaRPr sz="1600">
              <a:latin typeface="Eras Medium ITC"/>
              <a:cs typeface="Eras Medium IT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74841" y="995549"/>
            <a:ext cx="20834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Eras Medium ITC"/>
                <a:cs typeface="Eras Medium ITC"/>
              </a:rPr>
              <a:t>Waterrobuust</a:t>
            </a:r>
            <a:r>
              <a:rPr sz="1600" spc="-95" dirty="0">
                <a:latin typeface="Eras Medium ITC"/>
                <a:cs typeface="Eras Medium ITC"/>
              </a:rPr>
              <a:t> </a:t>
            </a:r>
            <a:r>
              <a:rPr sz="1600" spc="-10" dirty="0">
                <a:latin typeface="Eras Medium ITC"/>
                <a:cs typeface="Eras Medium ITC"/>
              </a:rPr>
              <a:t>bouwen</a:t>
            </a:r>
            <a:endParaRPr sz="1600">
              <a:latin typeface="Eras Medium ITC"/>
              <a:cs typeface="Eras Medium IT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7296" y="4553915"/>
            <a:ext cx="1155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Eras Medium ITC"/>
                <a:cs typeface="Eras Medium ITC"/>
              </a:rPr>
              <a:t>Zelfredzaamheid</a:t>
            </a:r>
            <a:endParaRPr sz="1200">
              <a:latin typeface="Eras Medium ITC"/>
              <a:cs typeface="Eras Medium ITC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644526" y="209293"/>
            <a:ext cx="2988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Schadebeperking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90" y="1036896"/>
            <a:ext cx="12125608" cy="48796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9000" y="6340632"/>
            <a:ext cx="1057275" cy="377185"/>
          </a:xfrm>
          <a:prstGeom prst="rect">
            <a:avLst/>
          </a:prstGeom>
        </p:spPr>
      </p:pic>
      <p:sp>
        <p:nvSpPr>
          <p:cNvPr id="4" name="object 4" descr="$PPTXTitle"/>
          <p:cNvSpPr txBox="1"/>
          <p:nvPr/>
        </p:nvSpPr>
        <p:spPr>
          <a:xfrm>
            <a:off x="778409" y="361476"/>
            <a:ext cx="92919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Onttrekkingsverboden</a:t>
            </a:r>
            <a:r>
              <a:rPr sz="3200" spc="-10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in</a:t>
            </a:r>
            <a:r>
              <a:rPr sz="3200" spc="-60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Vlaanderen</a:t>
            </a:r>
            <a:r>
              <a:rPr sz="3200" spc="-6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in</a:t>
            </a:r>
            <a:r>
              <a:rPr sz="3200" spc="-6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1D8DAF"/>
                </a:solidFill>
                <a:latin typeface="Arial"/>
                <a:cs typeface="Arial"/>
              </a:rPr>
              <a:t>zomer</a:t>
            </a:r>
            <a:r>
              <a:rPr sz="3200" spc="-65" dirty="0">
                <a:solidFill>
                  <a:srgbClr val="1D8DA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1D8DAF"/>
                </a:solidFill>
                <a:latin typeface="Arial"/>
                <a:cs typeface="Arial"/>
              </a:rPr>
              <a:t>2022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251" y="1621967"/>
            <a:ext cx="588010" cy="45720"/>
          </a:xfrm>
          <a:custGeom>
            <a:avLst/>
            <a:gdLst/>
            <a:ahLst/>
            <a:cxnLst/>
            <a:rect l="l" t="t" r="r" b="b"/>
            <a:pathLst>
              <a:path w="588010" h="45719">
                <a:moveTo>
                  <a:pt x="587832" y="0"/>
                </a:moveTo>
                <a:lnTo>
                  <a:pt x="0" y="0"/>
                </a:lnTo>
                <a:lnTo>
                  <a:pt x="0" y="45720"/>
                </a:lnTo>
                <a:lnTo>
                  <a:pt x="587832" y="45720"/>
                </a:lnTo>
                <a:lnTo>
                  <a:pt x="5878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148" y="1861451"/>
            <a:ext cx="588010" cy="45720"/>
          </a:xfrm>
          <a:custGeom>
            <a:avLst/>
            <a:gdLst/>
            <a:ahLst/>
            <a:cxnLst/>
            <a:rect l="l" t="t" r="r" b="b"/>
            <a:pathLst>
              <a:path w="588010" h="45719">
                <a:moveTo>
                  <a:pt x="587832" y="0"/>
                </a:moveTo>
                <a:lnTo>
                  <a:pt x="0" y="0"/>
                </a:lnTo>
                <a:lnTo>
                  <a:pt x="0" y="45720"/>
                </a:lnTo>
                <a:lnTo>
                  <a:pt x="587832" y="45720"/>
                </a:lnTo>
                <a:lnTo>
                  <a:pt x="58783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97852" y="1464228"/>
            <a:ext cx="2713355" cy="55054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10795">
              <a:lnSpc>
                <a:spcPts val="1970"/>
              </a:lnSpc>
              <a:spcBef>
                <a:spcPts val="325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met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onttrekkingsverbod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zonder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onttrekkingsverbod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259" y="6408926"/>
            <a:ext cx="49136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CIW</a:t>
            </a:r>
            <a:r>
              <a:rPr sz="1200" spc="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– kaart</a:t>
            </a:r>
            <a:r>
              <a:rPr sz="12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beperkingen</a:t>
            </a:r>
            <a:r>
              <a:rPr sz="12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of</a:t>
            </a:r>
            <a:r>
              <a:rPr sz="1200" spc="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verbod</a:t>
            </a:r>
            <a:r>
              <a:rPr sz="12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op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wateronttrekkingen</a:t>
            </a:r>
            <a:r>
              <a:rPr sz="1200" spc="-4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E4D5D"/>
                </a:solidFill>
                <a:latin typeface="Arial"/>
                <a:cs typeface="Arial"/>
              </a:rPr>
              <a:t>uit</a:t>
            </a:r>
            <a:r>
              <a:rPr sz="1200" spc="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E4D5D"/>
                </a:solidFill>
                <a:latin typeface="Arial"/>
                <a:cs typeface="Arial"/>
              </a:rPr>
              <a:t>waterlopen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1600" y="1044422"/>
            <a:ext cx="375920" cy="643890"/>
          </a:xfrm>
          <a:custGeom>
            <a:avLst/>
            <a:gdLst/>
            <a:ahLst/>
            <a:cxnLst/>
            <a:rect l="l" t="t" r="r" b="b"/>
            <a:pathLst>
              <a:path w="375920" h="643889">
                <a:moveTo>
                  <a:pt x="375920" y="0"/>
                </a:moveTo>
                <a:lnTo>
                  <a:pt x="0" y="0"/>
                </a:lnTo>
                <a:lnTo>
                  <a:pt x="0" y="643267"/>
                </a:lnTo>
                <a:lnTo>
                  <a:pt x="375920" y="643267"/>
                </a:lnTo>
                <a:lnTo>
                  <a:pt x="375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44308"/>
            <a:ext cx="12192000" cy="6014085"/>
            <a:chOff x="0" y="844308"/>
            <a:chExt cx="12192000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4732" y="1183157"/>
              <a:ext cx="3439260" cy="18724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2654" y="2615834"/>
              <a:ext cx="3798722" cy="18724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2168" y="1075309"/>
              <a:ext cx="3798725" cy="1872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2168" y="2538577"/>
              <a:ext cx="3798725" cy="18724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639932" y="850658"/>
              <a:ext cx="1307465" cy="3855085"/>
            </a:xfrm>
            <a:custGeom>
              <a:avLst/>
              <a:gdLst/>
              <a:ahLst/>
              <a:cxnLst/>
              <a:rect l="l" t="t" r="r" b="b"/>
              <a:pathLst>
                <a:path w="1307465" h="3855085">
                  <a:moveTo>
                    <a:pt x="1307287" y="0"/>
                  </a:moveTo>
                  <a:lnTo>
                    <a:pt x="0" y="0"/>
                  </a:lnTo>
                  <a:lnTo>
                    <a:pt x="0" y="3855085"/>
                  </a:lnTo>
                  <a:lnTo>
                    <a:pt x="1307287" y="3855085"/>
                  </a:lnTo>
                  <a:lnTo>
                    <a:pt x="1307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39932" y="850658"/>
              <a:ext cx="1307465" cy="3855085"/>
            </a:xfrm>
            <a:custGeom>
              <a:avLst/>
              <a:gdLst/>
              <a:ahLst/>
              <a:cxnLst/>
              <a:rect l="l" t="t" r="r" b="b"/>
              <a:pathLst>
                <a:path w="1307465" h="3855085">
                  <a:moveTo>
                    <a:pt x="0" y="0"/>
                  </a:moveTo>
                  <a:lnTo>
                    <a:pt x="1307287" y="0"/>
                  </a:lnTo>
                  <a:lnTo>
                    <a:pt x="1307287" y="3855085"/>
                  </a:lnTo>
                  <a:lnTo>
                    <a:pt x="0" y="385508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04080" y="4038727"/>
              <a:ext cx="7443470" cy="1285875"/>
            </a:xfrm>
            <a:custGeom>
              <a:avLst/>
              <a:gdLst/>
              <a:ahLst/>
              <a:cxnLst/>
              <a:rect l="l" t="t" r="r" b="b"/>
              <a:pathLst>
                <a:path w="7443470" h="1285875">
                  <a:moveTo>
                    <a:pt x="7443139" y="0"/>
                  </a:moveTo>
                  <a:lnTo>
                    <a:pt x="0" y="0"/>
                  </a:lnTo>
                  <a:lnTo>
                    <a:pt x="0" y="1285405"/>
                  </a:lnTo>
                  <a:lnTo>
                    <a:pt x="7443139" y="1285405"/>
                  </a:lnTo>
                  <a:lnTo>
                    <a:pt x="7443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04080" y="4038727"/>
              <a:ext cx="7443470" cy="1285875"/>
            </a:xfrm>
            <a:custGeom>
              <a:avLst/>
              <a:gdLst/>
              <a:ahLst/>
              <a:cxnLst/>
              <a:rect l="l" t="t" r="r" b="b"/>
              <a:pathLst>
                <a:path w="7443470" h="1285875">
                  <a:moveTo>
                    <a:pt x="0" y="0"/>
                  </a:moveTo>
                  <a:lnTo>
                    <a:pt x="7443139" y="0"/>
                  </a:lnTo>
                  <a:lnTo>
                    <a:pt x="7443139" y="1285405"/>
                  </a:lnTo>
                  <a:lnTo>
                    <a:pt x="0" y="128540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9845" y="2413520"/>
              <a:ext cx="418082" cy="6059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1846" y="880649"/>
              <a:ext cx="394068" cy="5104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6730" y="2413513"/>
              <a:ext cx="418091" cy="6059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49851" y="906226"/>
              <a:ext cx="394065" cy="5104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0803" y="4141304"/>
              <a:ext cx="5498968" cy="252207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376036" y="4136542"/>
              <a:ext cx="5508625" cy="2531745"/>
            </a:xfrm>
            <a:custGeom>
              <a:avLst/>
              <a:gdLst/>
              <a:ahLst/>
              <a:cxnLst/>
              <a:rect l="l" t="t" r="r" b="b"/>
              <a:pathLst>
                <a:path w="5508625" h="2531745">
                  <a:moveTo>
                    <a:pt x="0" y="0"/>
                  </a:moveTo>
                  <a:lnTo>
                    <a:pt x="5508510" y="0"/>
                  </a:lnTo>
                  <a:lnTo>
                    <a:pt x="5508510" y="2531605"/>
                  </a:lnTo>
                  <a:lnTo>
                    <a:pt x="0" y="253160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E4D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5284" y="957834"/>
              <a:ext cx="3058045" cy="2254161"/>
            </a:xfrm>
            <a:prstGeom prst="rect">
              <a:avLst/>
            </a:prstGeom>
          </p:spPr>
        </p:pic>
        <p:pic>
          <p:nvPicPr>
            <p:cNvPr id="18" name="object 18" descr="C:\Users\yannick\Desktop\radar_Artevelde.gif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39774" y="2947721"/>
              <a:ext cx="2730497" cy="209411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235009" y="2942958"/>
              <a:ext cx="2740025" cy="2103755"/>
            </a:xfrm>
            <a:custGeom>
              <a:avLst/>
              <a:gdLst/>
              <a:ahLst/>
              <a:cxnLst/>
              <a:rect l="l" t="t" r="r" b="b"/>
              <a:pathLst>
                <a:path w="2740025" h="2103754">
                  <a:moveTo>
                    <a:pt x="0" y="0"/>
                  </a:moveTo>
                  <a:lnTo>
                    <a:pt x="2740025" y="0"/>
                  </a:lnTo>
                  <a:lnTo>
                    <a:pt x="2740025" y="2103640"/>
                  </a:lnTo>
                  <a:lnTo>
                    <a:pt x="0" y="210364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E4D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4639" y="3646004"/>
              <a:ext cx="1913393" cy="25514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89876" y="3641242"/>
              <a:ext cx="1923414" cy="2561590"/>
            </a:xfrm>
            <a:custGeom>
              <a:avLst/>
              <a:gdLst/>
              <a:ahLst/>
              <a:cxnLst/>
              <a:rect l="l" t="t" r="r" b="b"/>
              <a:pathLst>
                <a:path w="1923414" h="2561590">
                  <a:moveTo>
                    <a:pt x="0" y="0"/>
                  </a:moveTo>
                  <a:lnTo>
                    <a:pt x="1922919" y="0"/>
                  </a:lnTo>
                  <a:lnTo>
                    <a:pt x="1922919" y="2561018"/>
                  </a:lnTo>
                  <a:lnTo>
                    <a:pt x="0" y="25610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4026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100"/>
              </a:spcBef>
            </a:pPr>
            <a:r>
              <a:rPr dirty="0"/>
              <a:t>Pluviale</a:t>
            </a:r>
            <a:r>
              <a:rPr spc="-45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fluviale</a:t>
            </a:r>
            <a:r>
              <a:rPr spc="-40" dirty="0"/>
              <a:t> </a:t>
            </a:r>
            <a:r>
              <a:rPr spc="-10" dirty="0"/>
              <a:t>overstromingsvoorspelling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19561"/>
            <a:ext cx="12192000" cy="2138680"/>
            <a:chOff x="0" y="4719561"/>
            <a:chExt cx="12192000" cy="2138680"/>
          </a:xfrm>
        </p:grpSpPr>
        <p:pic>
          <p:nvPicPr>
            <p:cNvPr id="3" name="object 3" descr="http://upload.wikimedia.org/wikipedia/commons/thumb/e/e7/Gent_-_Kanaal_Gent-Terneuzen_2.jpg/260px-Gent_-_Kanaal_Gent-Terneuzen_2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7677" y="4719561"/>
              <a:ext cx="2618880" cy="1964163"/>
            </a:xfrm>
            <a:prstGeom prst="rect">
              <a:avLst/>
            </a:prstGeom>
          </p:spPr>
        </p:pic>
        <p:pic>
          <p:nvPicPr>
            <p:cNvPr id="4" name="object 4" descr="Waterproductiecentrum De Blankaart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8352" y="4860598"/>
              <a:ext cx="2695691" cy="1715436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30779" y="280081"/>
            <a:ext cx="826008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dirty="0"/>
              <a:t>“Slimme”</a:t>
            </a:r>
            <a:r>
              <a:rPr sz="2900" spc="-65" dirty="0"/>
              <a:t> </a:t>
            </a:r>
            <a:r>
              <a:rPr sz="2900" dirty="0"/>
              <a:t>digitale</a:t>
            </a:r>
            <a:r>
              <a:rPr sz="2900" spc="-40" dirty="0"/>
              <a:t> </a:t>
            </a:r>
            <a:r>
              <a:rPr sz="2900" dirty="0"/>
              <a:t>oplossingen:</a:t>
            </a:r>
            <a:r>
              <a:rPr sz="2900" spc="-65" dirty="0"/>
              <a:t> </a:t>
            </a:r>
            <a:r>
              <a:rPr sz="2900" dirty="0"/>
              <a:t>real-time</a:t>
            </a:r>
            <a:r>
              <a:rPr sz="2900" spc="-60" dirty="0"/>
              <a:t> </a:t>
            </a:r>
            <a:r>
              <a:rPr sz="2900" spc="-10" dirty="0"/>
              <a:t>peilsturing</a:t>
            </a:r>
            <a:endParaRPr sz="2900"/>
          </a:p>
        </p:txBody>
      </p:sp>
      <p:pic>
        <p:nvPicPr>
          <p:cNvPr id="6" name="object 6" descr="regA 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3353" y="1042632"/>
            <a:ext cx="3629412" cy="21307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492090" y="911209"/>
            <a:ext cx="4286250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172B52"/>
                </a:solidFill>
                <a:latin typeface="Arial"/>
                <a:cs typeface="Arial"/>
              </a:rPr>
              <a:t>Introduceren</a:t>
            </a:r>
            <a:r>
              <a:rPr sz="1400" spc="-7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B52"/>
                </a:solidFill>
                <a:latin typeface="Arial"/>
                <a:cs typeface="Arial"/>
              </a:rPr>
              <a:t>van</a:t>
            </a:r>
            <a:r>
              <a:rPr sz="1400" spc="-9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B52"/>
                </a:solidFill>
                <a:latin typeface="Arial"/>
                <a:cs typeface="Arial"/>
              </a:rPr>
              <a:t>Artificiële</a:t>
            </a:r>
            <a:r>
              <a:rPr sz="1400" spc="-6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B52"/>
                </a:solidFill>
                <a:latin typeface="Arial"/>
                <a:cs typeface="Arial"/>
              </a:rPr>
              <a:t>Intelligentie</a:t>
            </a:r>
            <a:r>
              <a:rPr sz="1400" spc="-7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B52"/>
                </a:solidFill>
                <a:latin typeface="Arial"/>
                <a:cs typeface="Arial"/>
              </a:rPr>
              <a:t>in</a:t>
            </a:r>
            <a:r>
              <a:rPr sz="1400" spc="-3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72B52"/>
                </a:solidFill>
                <a:latin typeface="Arial"/>
                <a:cs typeface="Arial"/>
              </a:rPr>
              <a:t>waterbeheer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1400" dirty="0">
                <a:solidFill>
                  <a:srgbClr val="172B52"/>
                </a:solidFill>
                <a:latin typeface="Arial"/>
                <a:cs typeface="Arial"/>
              </a:rPr>
              <a:t>vb.</a:t>
            </a:r>
            <a:r>
              <a:rPr sz="1400" spc="-3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B52"/>
                </a:solidFill>
                <a:latin typeface="Arial"/>
                <a:cs typeface="Arial"/>
              </a:rPr>
              <a:t>Model</a:t>
            </a:r>
            <a:r>
              <a:rPr sz="1400" spc="-50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72B52"/>
                </a:solidFill>
                <a:latin typeface="Arial"/>
                <a:cs typeface="Arial"/>
              </a:rPr>
              <a:t>Predictive</a:t>
            </a:r>
            <a:r>
              <a:rPr sz="1400" spc="-45" dirty="0">
                <a:solidFill>
                  <a:srgbClr val="172B52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72B52"/>
                </a:solidFill>
                <a:latin typeface="Arial"/>
                <a:cs typeface="Arial"/>
              </a:rPr>
              <a:t>Control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13028" y="1284708"/>
            <a:ext cx="4046220" cy="3047365"/>
            <a:chOff x="1613028" y="1284708"/>
            <a:chExt cx="4046220" cy="304736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3028" y="1780438"/>
              <a:ext cx="3514596" cy="25516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8926" y="1284708"/>
              <a:ext cx="2210190" cy="151613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88839" y="4200537"/>
            <a:ext cx="202057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Bovendebieten</a:t>
            </a:r>
            <a:r>
              <a:rPr sz="14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/</a:t>
            </a:r>
            <a:r>
              <a:rPr sz="1400" spc="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spoeling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tegen</a:t>
            </a:r>
            <a:r>
              <a:rPr sz="14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verzilting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 descr="foto William Hoogteyli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58564" y="2670251"/>
            <a:ext cx="1133767" cy="75562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790375" y="4600647"/>
            <a:ext cx="18211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Buffer</a:t>
            </a:r>
            <a:r>
              <a:rPr sz="14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&amp;</a:t>
            </a:r>
            <a:r>
              <a:rPr sz="14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spaarbekkens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4302" y="874545"/>
            <a:ext cx="35782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Waterpeil-</a:t>
            </a:r>
            <a:r>
              <a:rPr sz="14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en</a:t>
            </a:r>
            <a:r>
              <a:rPr sz="14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debietsturing</a:t>
            </a:r>
            <a:r>
              <a:rPr sz="1400" spc="-5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langs</a:t>
            </a:r>
            <a:r>
              <a:rPr sz="1400" spc="-3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waterlopen,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rekening</a:t>
            </a:r>
            <a:r>
              <a:rPr sz="1400" spc="-6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houdend</a:t>
            </a:r>
            <a:r>
              <a:rPr sz="1400" spc="-6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met</a:t>
            </a:r>
            <a:r>
              <a:rPr sz="14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weersvoorspellingen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420343" y="3801503"/>
            <a:ext cx="3119120" cy="2967355"/>
            <a:chOff x="7420343" y="3801503"/>
            <a:chExt cx="3119120" cy="2967355"/>
          </a:xfrm>
        </p:grpSpPr>
        <p:pic>
          <p:nvPicPr>
            <p:cNvPr id="16" name="object 16" descr="https://www.antwerpenmorgen.be/files/download/8867fc47-328a-4979-b238-e2fadc0acd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25311" y="4900193"/>
              <a:ext cx="3113656" cy="18681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20343" y="3801503"/>
              <a:ext cx="3118624" cy="132661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848144" y="3490147"/>
            <a:ext cx="24745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E4D5D"/>
                </a:solidFill>
                <a:latin typeface="Arial"/>
                <a:cs typeface="Arial"/>
              </a:rPr>
              <a:t>(Collectieve)</a:t>
            </a:r>
            <a:r>
              <a:rPr sz="1400" spc="-7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E4D5D"/>
                </a:solidFill>
                <a:latin typeface="Arial"/>
                <a:cs typeface="Arial"/>
              </a:rPr>
              <a:t>hemelwaterputten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86967"/>
            <a:ext cx="12192000" cy="5971540"/>
            <a:chOff x="0" y="886967"/>
            <a:chExt cx="12192000" cy="5971540"/>
          </a:xfrm>
        </p:grpSpPr>
        <p:pic>
          <p:nvPicPr>
            <p:cNvPr id="3" name="object 3" descr="https://assets.antwerpen.be/srv/assets/api/image/99165398-8d8a-4250-bab6-e975b8c91916/regenwaterput.jpg/contentimage_banner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9170" y="1112674"/>
              <a:ext cx="4057840" cy="25411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6648" y="886967"/>
              <a:ext cx="4498847" cy="33680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7204" y="967727"/>
              <a:ext cx="4391366" cy="32602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5549" y="3653844"/>
              <a:ext cx="5799835" cy="3026291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2461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00"/>
              </a:spcBef>
            </a:pPr>
            <a:r>
              <a:rPr dirty="0"/>
              <a:t>Slimme</a:t>
            </a:r>
            <a:r>
              <a:rPr spc="-65" dirty="0"/>
              <a:t> </a:t>
            </a:r>
            <a:r>
              <a:rPr dirty="0"/>
              <a:t>sturing</a:t>
            </a:r>
            <a:r>
              <a:rPr spc="-55" dirty="0"/>
              <a:t> </a:t>
            </a:r>
            <a:r>
              <a:rPr dirty="0"/>
              <a:t>individuele</a:t>
            </a:r>
            <a:r>
              <a:rPr spc="-75" dirty="0"/>
              <a:t> </a:t>
            </a:r>
            <a:r>
              <a:rPr spc="-10" dirty="0"/>
              <a:t>regenwaterputten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62927"/>
            <a:ext cx="12192000" cy="6495415"/>
            <a:chOff x="0" y="362927"/>
            <a:chExt cx="12192000" cy="6495415"/>
          </a:xfrm>
        </p:grpSpPr>
        <p:pic>
          <p:nvPicPr>
            <p:cNvPr id="3" name="object 3" descr="Afbeeldin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1179" y="2886456"/>
              <a:ext cx="2001011" cy="3837432"/>
            </a:xfrm>
            <a:prstGeom prst="rect">
              <a:avLst/>
            </a:prstGeom>
          </p:spPr>
        </p:pic>
        <p:pic>
          <p:nvPicPr>
            <p:cNvPr id="4" name="object 4" descr="Afbeeldi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2088" y="2939770"/>
              <a:ext cx="1894164" cy="37304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572" y="2720340"/>
              <a:ext cx="4088891" cy="39761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6797" y="2800959"/>
              <a:ext cx="3982440" cy="38692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611" y="1298448"/>
              <a:ext cx="5515355" cy="22494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9320" y="1352372"/>
              <a:ext cx="5409257" cy="21414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17028" y="362927"/>
              <a:ext cx="4328807" cy="31918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94485" y="3279927"/>
              <a:ext cx="3891787" cy="3390252"/>
            </a:xfrm>
            <a:prstGeom prst="rect">
              <a:avLst/>
            </a:prstGeom>
          </p:spPr>
        </p:pic>
      </p:grp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3200" dirty="0"/>
              <a:t>Delen</a:t>
            </a:r>
            <a:r>
              <a:rPr sz="3200" spc="-30" dirty="0"/>
              <a:t> </a:t>
            </a:r>
            <a:r>
              <a:rPr sz="3200" dirty="0"/>
              <a:t>van</a:t>
            </a:r>
            <a:r>
              <a:rPr sz="3200" spc="-30" dirty="0"/>
              <a:t> </a:t>
            </a:r>
            <a:r>
              <a:rPr sz="3200" spc="-20" dirty="0"/>
              <a:t>water</a:t>
            </a:r>
            <a:endParaRPr sz="3200"/>
          </a:p>
          <a:p>
            <a:pPr marL="1034415">
              <a:lnSpc>
                <a:spcPct val="100000"/>
              </a:lnSpc>
              <a:spcBef>
                <a:spcPts val="660"/>
              </a:spcBef>
            </a:pPr>
            <a:r>
              <a:rPr sz="2000" spc="-20" dirty="0">
                <a:solidFill>
                  <a:srgbClr val="004079"/>
                </a:solidFill>
              </a:rPr>
              <a:t>bv.</a:t>
            </a:r>
            <a:r>
              <a:rPr sz="2000" spc="-85" dirty="0">
                <a:solidFill>
                  <a:srgbClr val="004079"/>
                </a:solidFill>
              </a:rPr>
              <a:t> </a:t>
            </a:r>
            <a:r>
              <a:rPr sz="2000" dirty="0">
                <a:solidFill>
                  <a:srgbClr val="004079"/>
                </a:solidFill>
              </a:rPr>
              <a:t>gezuiverd</a:t>
            </a:r>
            <a:r>
              <a:rPr sz="2000" spc="-90" dirty="0">
                <a:solidFill>
                  <a:srgbClr val="004079"/>
                </a:solidFill>
              </a:rPr>
              <a:t> </a:t>
            </a:r>
            <a:r>
              <a:rPr sz="2000" spc="-10" dirty="0">
                <a:solidFill>
                  <a:srgbClr val="004079"/>
                </a:solidFill>
              </a:rPr>
              <a:t>afvalwater</a:t>
            </a:r>
            <a:endParaRPr sz="20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379" y="3763251"/>
            <a:ext cx="4868414" cy="285167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0779" y="850933"/>
            <a:ext cx="40271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ook</a:t>
            </a:r>
            <a:r>
              <a:rPr sz="20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in</a:t>
            </a:r>
            <a:r>
              <a:rPr sz="20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Schilde</a:t>
            </a:r>
            <a:r>
              <a:rPr sz="2000" spc="-3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(Blue</a:t>
            </a:r>
            <a:r>
              <a:rPr sz="20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Deal</a:t>
            </a:r>
            <a:r>
              <a:rPr sz="2000" spc="-5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subsidie):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Delen</a:t>
            </a:r>
            <a:r>
              <a:rPr sz="3200" spc="-30" dirty="0"/>
              <a:t> </a:t>
            </a:r>
            <a:r>
              <a:rPr sz="3200" dirty="0"/>
              <a:t>van</a:t>
            </a:r>
            <a:r>
              <a:rPr sz="3200" spc="-30" dirty="0"/>
              <a:t> </a:t>
            </a:r>
            <a:r>
              <a:rPr sz="3200" spc="-20" dirty="0"/>
              <a:t>water</a:t>
            </a:r>
            <a:endParaRPr sz="32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756" y="1541038"/>
            <a:ext cx="4768394" cy="20892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6314" y="4134615"/>
            <a:ext cx="2438984" cy="186445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90188" y="344919"/>
            <a:ext cx="54832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Klimaatrobuust</a:t>
            </a:r>
            <a:r>
              <a:rPr sz="3200" spc="-145" dirty="0"/>
              <a:t> </a:t>
            </a:r>
            <a:r>
              <a:rPr sz="3200" spc="-10" dirty="0"/>
              <a:t>droogtebeheer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024365" y="991029"/>
            <a:ext cx="9514840" cy="487362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2000" b="1" dirty="0">
                <a:solidFill>
                  <a:srgbClr val="004079"/>
                </a:solidFill>
                <a:latin typeface="Arial"/>
                <a:cs typeface="Arial"/>
              </a:rPr>
              <a:t>Watervraag</a:t>
            </a:r>
            <a:r>
              <a:rPr sz="2000" b="1" spc="-12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4079"/>
                </a:solidFill>
                <a:latin typeface="Arial"/>
                <a:cs typeface="Arial"/>
              </a:rPr>
              <a:t>reduceren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371475" marR="1303655" indent="-359410">
              <a:lnSpc>
                <a:spcPct val="100000"/>
              </a:lnSpc>
              <a:spcBef>
                <a:spcPts val="600"/>
              </a:spcBef>
              <a:buSzPct val="110000"/>
              <a:buChar char="•"/>
              <a:tabLst>
                <a:tab pos="371475" algn="l"/>
              </a:tabLst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Huishoudens:</a:t>
            </a:r>
            <a:r>
              <a:rPr sz="2000" spc="-7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4079"/>
                </a:solidFill>
                <a:latin typeface="Arial"/>
                <a:cs typeface="Arial"/>
              </a:rPr>
              <a:t>bv.</a:t>
            </a:r>
            <a:r>
              <a:rPr sz="20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regenwaterputten</a:t>
            </a:r>
            <a:r>
              <a:rPr sz="2000" spc="-7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en</a:t>
            </a:r>
            <a:r>
              <a:rPr sz="20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-gebruik,</a:t>
            </a:r>
            <a:r>
              <a:rPr sz="2000" spc="-7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collectieve</a:t>
            </a:r>
            <a:r>
              <a:rPr sz="20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in</a:t>
            </a:r>
            <a:r>
              <a:rPr sz="2000" spc="-4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steden,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sensibilisering,</a:t>
            </a:r>
            <a:r>
              <a:rPr sz="2000" spc="-7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ook</a:t>
            </a:r>
            <a:r>
              <a:rPr sz="20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voeding</a:t>
            </a:r>
            <a:endParaRPr sz="20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600"/>
              </a:spcBef>
              <a:buSzPct val="110000"/>
              <a:buChar char="•"/>
              <a:tabLst>
                <a:tab pos="372110" algn="l"/>
              </a:tabLst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Industrie:</a:t>
            </a:r>
            <a:r>
              <a:rPr sz="2000" spc="-9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4079"/>
                </a:solidFill>
                <a:latin typeface="Arial"/>
                <a:cs typeface="Arial"/>
              </a:rPr>
              <a:t>bv.</a:t>
            </a:r>
            <a:r>
              <a:rPr sz="2000" spc="-6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waterzuinige</a:t>
            </a:r>
            <a:r>
              <a:rPr sz="2000" spc="-9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technologieën</a:t>
            </a:r>
            <a:endParaRPr sz="2000">
              <a:latin typeface="Arial"/>
              <a:cs typeface="Arial"/>
            </a:endParaRPr>
          </a:p>
          <a:p>
            <a:pPr marL="372110" marR="5080" indent="-360045">
              <a:lnSpc>
                <a:spcPct val="100000"/>
              </a:lnSpc>
              <a:spcBef>
                <a:spcPts val="600"/>
              </a:spcBef>
              <a:buSzPct val="110000"/>
              <a:buChar char="•"/>
              <a:tabLst>
                <a:tab pos="372110" algn="l"/>
              </a:tabLst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Landbouw:</a:t>
            </a:r>
            <a:r>
              <a:rPr sz="2000" spc="-7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4079"/>
                </a:solidFill>
                <a:latin typeface="Arial"/>
                <a:cs typeface="Arial"/>
              </a:rPr>
              <a:t>bv.</a:t>
            </a:r>
            <a:r>
              <a:rPr sz="2000" spc="-4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doordachte</a:t>
            </a:r>
            <a:r>
              <a:rPr sz="2000" spc="-6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bodembewerking</a:t>
            </a:r>
            <a:r>
              <a:rPr sz="2000" spc="-7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(koolstofopbouw,</a:t>
            </a:r>
            <a:r>
              <a:rPr sz="2000" spc="-7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verbetering/herstel bodemstructuur,</a:t>
            </a:r>
            <a:r>
              <a:rPr sz="2000" spc="-5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goede</a:t>
            </a:r>
            <a:r>
              <a:rPr sz="2000" spc="-3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humustoestand,</a:t>
            </a:r>
            <a:r>
              <a:rPr sz="2000" spc="-6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minder</a:t>
            </a:r>
            <a:r>
              <a:rPr sz="2000" spc="-1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kerende</a:t>
            </a:r>
            <a:r>
              <a:rPr sz="20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bodembewerking),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efficiënte</a:t>
            </a:r>
            <a:r>
              <a:rPr sz="2000" spc="-8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irrigatie,</a:t>
            </a:r>
            <a:r>
              <a:rPr sz="2000" spc="-8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droogteresistente</a:t>
            </a:r>
            <a:r>
              <a:rPr sz="2000" spc="-10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gewassen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004079"/>
              </a:buClr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4079"/>
                </a:solidFill>
                <a:latin typeface="Arial"/>
                <a:cs typeface="Arial"/>
              </a:rPr>
              <a:t>Wateraanbod</a:t>
            </a:r>
            <a:r>
              <a:rPr sz="2000" b="1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4079"/>
                </a:solidFill>
                <a:latin typeface="Arial"/>
                <a:cs typeface="Arial"/>
              </a:rPr>
              <a:t>optimaliseren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600"/>
              </a:spcBef>
              <a:buSzPct val="110000"/>
              <a:buChar char="•"/>
              <a:tabLst>
                <a:tab pos="372110" algn="l"/>
              </a:tabLst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Water</a:t>
            </a:r>
            <a:r>
              <a:rPr sz="2000" spc="-9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bufferen,</a:t>
            </a:r>
            <a:r>
              <a:rPr sz="2000" spc="-9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sparen</a:t>
            </a:r>
            <a:endParaRPr sz="20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600"/>
              </a:spcBef>
              <a:buSzPct val="110000"/>
              <a:buChar char="•"/>
              <a:tabLst>
                <a:tab pos="372110" algn="l"/>
              </a:tabLst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Intelligente</a:t>
            </a:r>
            <a:r>
              <a:rPr sz="2000" spc="-4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sturing</a:t>
            </a:r>
            <a:r>
              <a:rPr sz="2000" spc="-5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watersysteem,</a:t>
            </a:r>
            <a:r>
              <a:rPr sz="2000" spc="-7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doordacht</a:t>
            </a:r>
            <a:r>
              <a:rPr sz="2000" spc="-7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peilbeheer</a:t>
            </a:r>
            <a:endParaRPr sz="20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600"/>
              </a:spcBef>
              <a:buSzPct val="110000"/>
              <a:buChar char="•"/>
              <a:tabLst>
                <a:tab pos="372110" algn="l"/>
              </a:tabLst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Hergebruik,</a:t>
            </a:r>
            <a:r>
              <a:rPr sz="2000" spc="-9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grijswater,</a:t>
            </a:r>
            <a:r>
              <a:rPr sz="2000" spc="-75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zuivering,</a:t>
            </a:r>
            <a:r>
              <a:rPr sz="20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ontzilting</a:t>
            </a:r>
            <a:endParaRPr sz="2000">
              <a:latin typeface="Arial"/>
              <a:cs typeface="Arial"/>
            </a:endParaRPr>
          </a:p>
          <a:p>
            <a:pPr marL="372110" marR="1059180" indent="-360045">
              <a:lnSpc>
                <a:spcPct val="100000"/>
              </a:lnSpc>
              <a:spcBef>
                <a:spcPts val="600"/>
              </a:spcBef>
              <a:buSzPct val="110000"/>
              <a:buChar char="•"/>
              <a:tabLst>
                <a:tab pos="372110" algn="l"/>
              </a:tabLst>
            </a:pP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Minder</a:t>
            </a:r>
            <a:r>
              <a:rPr sz="2000" spc="-4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verharding,</a:t>
            </a:r>
            <a:r>
              <a:rPr sz="20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doordacht</a:t>
            </a:r>
            <a:r>
              <a:rPr sz="20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landbeheer,</a:t>
            </a:r>
            <a:r>
              <a:rPr sz="2000" spc="-6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valleibeheer,</a:t>
            </a:r>
            <a:r>
              <a:rPr sz="2000" spc="-5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meer</a:t>
            </a:r>
            <a:r>
              <a:rPr sz="2000" spc="-4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aanvulling </a:t>
            </a:r>
            <a:r>
              <a:rPr sz="2000" dirty="0">
                <a:solidFill>
                  <a:srgbClr val="004079"/>
                </a:solidFill>
                <a:latin typeface="Arial"/>
                <a:cs typeface="Arial"/>
              </a:rPr>
              <a:t>grondwaterreserves,</a:t>
            </a:r>
            <a:r>
              <a:rPr sz="2000" spc="-100" dirty="0">
                <a:solidFill>
                  <a:srgbClr val="00407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4079"/>
                </a:solidFill>
                <a:latin typeface="Arial"/>
                <a:cs typeface="Arial"/>
              </a:rPr>
              <a:t>retourbemaling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8000" y="980728"/>
            <a:ext cx="6857999" cy="3809999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034740" y="1088167"/>
            <a:ext cx="28047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Watervoetafdruk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49319" y="5297420"/>
            <a:ext cx="23482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E4D5D"/>
                </a:solidFill>
                <a:latin typeface="Arial"/>
                <a:cs typeface="Arial"/>
              </a:rPr>
              <a:t>Bron:</a:t>
            </a:r>
            <a:r>
              <a:rPr sz="900" spc="-1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E4D5D"/>
                </a:solidFill>
                <a:latin typeface="Arial"/>
                <a:cs typeface="Arial"/>
              </a:rPr>
              <a:t>Join</a:t>
            </a:r>
            <a:r>
              <a:rPr sz="900" spc="-1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E4D5D"/>
                </a:solidFill>
                <a:latin typeface="Arial"/>
                <a:cs typeface="Arial"/>
              </a:rPr>
              <a:t>for</a:t>
            </a:r>
            <a:r>
              <a:rPr sz="900" spc="-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E4D5D"/>
                </a:solidFill>
                <a:latin typeface="Arial"/>
                <a:cs typeface="Arial"/>
              </a:rPr>
              <a:t>Water</a:t>
            </a:r>
            <a:r>
              <a:rPr sz="900" spc="-4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E4D5D"/>
                </a:solidFill>
                <a:latin typeface="Arial"/>
                <a:cs typeface="Arial"/>
              </a:rPr>
              <a:t>&amp;</a:t>
            </a:r>
            <a:r>
              <a:rPr sz="900" spc="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E4D5D"/>
                </a:solidFill>
                <a:latin typeface="Arial"/>
                <a:cs typeface="Arial"/>
                <a:hlinkClick r:id="rId2"/>
              </a:rPr>
              <a:t>www.waterfootprint.org</a:t>
            </a:r>
            <a:endParaRPr sz="9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4294" y="1949374"/>
            <a:ext cx="4271962" cy="27074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7007" y="1484464"/>
            <a:ext cx="4384891" cy="3674947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3283" y="528282"/>
            <a:ext cx="11546205" cy="5415915"/>
            <a:chOff x="543283" y="528282"/>
            <a:chExt cx="11546205" cy="5415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3283" y="1670077"/>
              <a:ext cx="8052413" cy="3145841"/>
            </a:xfrm>
            <a:prstGeom prst="rect">
              <a:avLst/>
            </a:prstGeom>
          </p:spPr>
        </p:pic>
        <p:pic>
          <p:nvPicPr>
            <p:cNvPr id="4" name="object 4" descr="Een olympisch zwembad per jaar | Trouw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220" y="528282"/>
              <a:ext cx="4759706" cy="5415316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6267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100"/>
              </a:spcBef>
            </a:pPr>
            <a:r>
              <a:rPr dirty="0"/>
              <a:t>Virtueel</a:t>
            </a:r>
            <a:r>
              <a:rPr spc="-114" dirty="0"/>
              <a:t> </a:t>
            </a:r>
            <a:r>
              <a:rPr spc="-10" dirty="0"/>
              <a:t>watergebruik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8081" y="4878721"/>
            <a:ext cx="46774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E4D5D"/>
                </a:solidFill>
                <a:latin typeface="Arial"/>
                <a:cs typeface="Arial"/>
                <a:hlinkClick r:id="rId4"/>
              </a:rPr>
              <a:t>https://www.waterfootprint.org/time-for-action/what-can-governments-do/#virtual-water-trade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http://lindavanos.com/wp-content/uploads/2014/08/Meerlaagse-veiligheid-1024x36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0000" y="3713848"/>
            <a:ext cx="7126472" cy="2505401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653857" y="394289"/>
            <a:ext cx="638492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Kortom:</a:t>
            </a:r>
            <a:r>
              <a:rPr sz="3200" spc="-70" dirty="0"/>
              <a:t> </a:t>
            </a:r>
            <a:r>
              <a:rPr sz="3200" dirty="0"/>
              <a:t>inzetten</a:t>
            </a:r>
            <a:r>
              <a:rPr sz="3200" spc="-55" dirty="0"/>
              <a:t> </a:t>
            </a:r>
            <a:r>
              <a:rPr sz="3200" dirty="0"/>
              <a:t>op</a:t>
            </a:r>
            <a:r>
              <a:rPr sz="3200" spc="-65" dirty="0"/>
              <a:t> </a:t>
            </a:r>
            <a:r>
              <a:rPr sz="3200" dirty="0"/>
              <a:t>combinatie</a:t>
            </a:r>
            <a:r>
              <a:rPr sz="3200" spc="-60" dirty="0"/>
              <a:t> </a:t>
            </a:r>
            <a:r>
              <a:rPr sz="3200" spc="-25" dirty="0"/>
              <a:t>van </a:t>
            </a:r>
            <a:r>
              <a:rPr sz="3200" dirty="0"/>
              <a:t>vele</a:t>
            </a:r>
            <a:r>
              <a:rPr sz="3200" spc="-50" dirty="0"/>
              <a:t> </a:t>
            </a:r>
            <a:r>
              <a:rPr sz="3200" dirty="0"/>
              <a:t>“slimme”</a:t>
            </a:r>
            <a:r>
              <a:rPr sz="3200" spc="-45" dirty="0"/>
              <a:t> </a:t>
            </a:r>
            <a:r>
              <a:rPr sz="3200" spc="-10" dirty="0"/>
              <a:t>oplossingen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6970" y="389245"/>
            <a:ext cx="981939" cy="13910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141787" y="5441222"/>
            <a:ext cx="9493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E4D5D"/>
                </a:solidFill>
                <a:latin typeface="Verdana"/>
                <a:cs typeface="Verdana"/>
              </a:rPr>
              <a:t>Illustratie:</a:t>
            </a:r>
            <a:r>
              <a:rPr sz="600" spc="-35" dirty="0">
                <a:solidFill>
                  <a:srgbClr val="2E4D5D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2E4D5D"/>
                </a:solidFill>
                <a:latin typeface="Verdana"/>
                <a:cs typeface="Verdana"/>
              </a:rPr>
              <a:t>Linda</a:t>
            </a:r>
            <a:r>
              <a:rPr sz="600" spc="-25" dirty="0">
                <a:solidFill>
                  <a:srgbClr val="2E4D5D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2E4D5D"/>
                </a:solidFill>
                <a:latin typeface="Verdana"/>
                <a:cs typeface="Verdana"/>
              </a:rPr>
              <a:t>van</a:t>
            </a:r>
            <a:r>
              <a:rPr sz="600" spc="-10" dirty="0">
                <a:solidFill>
                  <a:srgbClr val="2E4D5D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2E4D5D"/>
                </a:solidFill>
                <a:latin typeface="Verdana"/>
                <a:cs typeface="Verdana"/>
              </a:rPr>
              <a:t>Os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08796" y="2322035"/>
            <a:ext cx="88900" cy="42545"/>
          </a:xfrm>
          <a:custGeom>
            <a:avLst/>
            <a:gdLst/>
            <a:ahLst/>
            <a:cxnLst/>
            <a:rect l="l" t="t" r="r" b="b"/>
            <a:pathLst>
              <a:path w="88900" h="42544">
                <a:moveTo>
                  <a:pt x="84543" y="0"/>
                </a:moveTo>
                <a:lnTo>
                  <a:pt x="0" y="10261"/>
                </a:lnTo>
                <a:lnTo>
                  <a:pt x="3873" y="42176"/>
                </a:lnTo>
                <a:lnTo>
                  <a:pt x="88417" y="31915"/>
                </a:lnTo>
                <a:lnTo>
                  <a:pt x="84543" y="0"/>
                </a:lnTo>
                <a:close/>
              </a:path>
            </a:pathLst>
          </a:custGeom>
          <a:solidFill>
            <a:srgbClr val="2E4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58364" y="2730517"/>
            <a:ext cx="88900" cy="42545"/>
          </a:xfrm>
          <a:custGeom>
            <a:avLst/>
            <a:gdLst/>
            <a:ahLst/>
            <a:cxnLst/>
            <a:rect l="l" t="t" r="r" b="b"/>
            <a:pathLst>
              <a:path w="88900" h="42544">
                <a:moveTo>
                  <a:pt x="84543" y="0"/>
                </a:moveTo>
                <a:lnTo>
                  <a:pt x="0" y="10261"/>
                </a:lnTo>
                <a:lnTo>
                  <a:pt x="3873" y="42176"/>
                </a:lnTo>
                <a:lnTo>
                  <a:pt x="88417" y="31915"/>
                </a:lnTo>
                <a:lnTo>
                  <a:pt x="84543" y="0"/>
                </a:lnTo>
                <a:close/>
              </a:path>
            </a:pathLst>
          </a:custGeom>
          <a:solidFill>
            <a:srgbClr val="2E4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3556" y="3147390"/>
            <a:ext cx="71755" cy="28575"/>
          </a:xfrm>
          <a:custGeom>
            <a:avLst/>
            <a:gdLst/>
            <a:ahLst/>
            <a:cxnLst/>
            <a:rect l="l" t="t" r="r" b="b"/>
            <a:pathLst>
              <a:path w="71755" h="28575">
                <a:moveTo>
                  <a:pt x="69138" y="0"/>
                </a:moveTo>
                <a:lnTo>
                  <a:pt x="0" y="8382"/>
                </a:lnTo>
                <a:lnTo>
                  <a:pt x="2438" y="28448"/>
                </a:lnTo>
                <a:lnTo>
                  <a:pt x="71577" y="20053"/>
                </a:lnTo>
                <a:lnTo>
                  <a:pt x="69138" y="0"/>
                </a:lnTo>
                <a:close/>
              </a:path>
            </a:pathLst>
          </a:custGeom>
          <a:solidFill>
            <a:srgbClr val="2E4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571344" y="1937912"/>
            <a:ext cx="7714615" cy="1716405"/>
            <a:chOff x="2571344" y="1937912"/>
            <a:chExt cx="7714615" cy="171640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344" y="1937912"/>
              <a:ext cx="7714230" cy="14939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1951" y="3311005"/>
              <a:ext cx="1380409" cy="34286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2463124" y="3555872"/>
            <a:ext cx="71755" cy="28575"/>
          </a:xfrm>
          <a:custGeom>
            <a:avLst/>
            <a:gdLst/>
            <a:ahLst/>
            <a:cxnLst/>
            <a:rect l="l" t="t" r="r" b="b"/>
            <a:pathLst>
              <a:path w="71755" h="28575">
                <a:moveTo>
                  <a:pt x="69138" y="0"/>
                </a:moveTo>
                <a:lnTo>
                  <a:pt x="0" y="8382"/>
                </a:lnTo>
                <a:lnTo>
                  <a:pt x="2438" y="28448"/>
                </a:lnTo>
                <a:lnTo>
                  <a:pt x="71577" y="20053"/>
                </a:lnTo>
                <a:lnTo>
                  <a:pt x="69138" y="0"/>
                </a:lnTo>
                <a:close/>
              </a:path>
            </a:pathLst>
          </a:custGeom>
          <a:solidFill>
            <a:srgbClr val="2E4D5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0" y="6340632"/>
            <a:ext cx="1057275" cy="37718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73100" y="224476"/>
            <a:ext cx="85928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Maatregelen</a:t>
            </a:r>
            <a:r>
              <a:rPr sz="3200" spc="-65" dirty="0"/>
              <a:t> </a:t>
            </a:r>
            <a:r>
              <a:rPr sz="3200" dirty="0"/>
              <a:t>langs</a:t>
            </a:r>
            <a:r>
              <a:rPr sz="3200" spc="-50" dirty="0"/>
              <a:t> </a:t>
            </a:r>
            <a:r>
              <a:rPr sz="3200" dirty="0"/>
              <a:t>grote</a:t>
            </a:r>
            <a:r>
              <a:rPr sz="3200" spc="-60" dirty="0"/>
              <a:t> </a:t>
            </a:r>
            <a:r>
              <a:rPr sz="3200" dirty="0"/>
              <a:t>waterlopen</a:t>
            </a:r>
            <a:r>
              <a:rPr sz="3200" spc="-65" dirty="0"/>
              <a:t> </a:t>
            </a:r>
            <a:r>
              <a:rPr sz="3200" dirty="0"/>
              <a:t>en</a:t>
            </a:r>
            <a:r>
              <a:rPr sz="3200" spc="-55" dirty="0"/>
              <a:t> </a:t>
            </a:r>
            <a:r>
              <a:rPr sz="3200" spc="-10" dirty="0"/>
              <a:t>kanalen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4584246" y="3749903"/>
            <a:ext cx="2632075" cy="2870835"/>
            <a:chOff x="4584246" y="3749903"/>
            <a:chExt cx="2632075" cy="2870835"/>
          </a:xfrm>
        </p:grpSpPr>
        <p:pic>
          <p:nvPicPr>
            <p:cNvPr id="5" name="object 5" descr="A picture containing grass, sky, outdoor, river  Description automatically generated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6639" y="3749903"/>
              <a:ext cx="2619461" cy="1749122"/>
            </a:xfrm>
            <a:prstGeom prst="rect">
              <a:avLst/>
            </a:prstGeom>
          </p:spPr>
        </p:pic>
        <p:pic>
          <p:nvPicPr>
            <p:cNvPr id="6" name="object 6" descr="A picture containing grass, outdoor, field, nature  Description automatically generated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4246" y="5109392"/>
              <a:ext cx="2619459" cy="1511231"/>
            </a:xfrm>
            <a:prstGeom prst="rect">
              <a:avLst/>
            </a:prstGeom>
          </p:spPr>
        </p:pic>
      </p:grpSp>
      <p:pic>
        <p:nvPicPr>
          <p:cNvPr id="7" name="object 7" descr="A picture containing tree, water, outdoor, boat  Description automatically generated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9972" y="3777513"/>
            <a:ext cx="3380699" cy="1290866"/>
          </a:xfrm>
          <a:prstGeom prst="rect">
            <a:avLst/>
          </a:prstGeom>
        </p:spPr>
      </p:pic>
      <p:pic>
        <p:nvPicPr>
          <p:cNvPr id="8" name="object 8" descr="A picture containing outdoor, water  Description automatically generated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30707" y="3722193"/>
            <a:ext cx="3213566" cy="2142814"/>
          </a:xfrm>
          <a:prstGeom prst="rect">
            <a:avLst/>
          </a:prstGeom>
        </p:spPr>
      </p:pic>
      <p:pic>
        <p:nvPicPr>
          <p:cNvPr id="9" name="object 9" descr="A picture containing water, boat, outdoor, sky  Description automatically generated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3920" y="1214311"/>
            <a:ext cx="3223363" cy="2148072"/>
          </a:xfrm>
          <a:prstGeom prst="rect">
            <a:avLst/>
          </a:prstGeom>
        </p:spPr>
      </p:pic>
      <p:pic>
        <p:nvPicPr>
          <p:cNvPr id="10" name="object 10" descr="A picture containing weapon  Description automatically generated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44485" y="1250530"/>
            <a:ext cx="3199789" cy="2399840"/>
          </a:xfrm>
          <a:prstGeom prst="rect">
            <a:avLst/>
          </a:prstGeom>
        </p:spPr>
      </p:pic>
      <p:pic>
        <p:nvPicPr>
          <p:cNvPr id="11" name="object 11" descr="A high angle view of a bridge  Description automatically generated with low confidence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28477" y="1584134"/>
            <a:ext cx="2891713" cy="206550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23883" y="924227"/>
            <a:ext cx="2297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Gegroepeerd</a:t>
            </a:r>
            <a:r>
              <a:rPr sz="1800" spc="-5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schutten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03073" y="936343"/>
            <a:ext cx="32086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Hydrokrachtcentrales</a:t>
            </a:r>
            <a:r>
              <a:rPr sz="1800" spc="-10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stilgelegd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langs</a:t>
            </a:r>
            <a:r>
              <a:rPr sz="1800" spc="-1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Albertkanaal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2001" y="3466944"/>
            <a:ext cx="2253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Diepgangbeperkingen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21608" y="908225"/>
            <a:ext cx="2931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Mobiele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pompen</a:t>
            </a:r>
            <a:r>
              <a:rPr sz="1800" spc="-3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aan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sluizen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51438" y="5363181"/>
            <a:ext cx="18408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9600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Inname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E4D5D"/>
                </a:solidFill>
                <a:latin typeface="Arial"/>
                <a:cs typeface="Arial"/>
              </a:rPr>
              <a:t>aan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watervangen</a:t>
            </a:r>
            <a:r>
              <a:rPr sz="1800" spc="-60" dirty="0">
                <a:solidFill>
                  <a:srgbClr val="2E4D5D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E4D5D"/>
                </a:solidFill>
                <a:latin typeface="Arial"/>
                <a:cs typeface="Arial"/>
              </a:rPr>
              <a:t>voor </a:t>
            </a:r>
            <a:r>
              <a:rPr sz="1800" dirty="0">
                <a:solidFill>
                  <a:srgbClr val="2E4D5D"/>
                </a:solidFill>
                <a:latin typeface="Arial"/>
                <a:cs typeface="Arial"/>
              </a:rPr>
              <a:t>80%</a:t>
            </a:r>
            <a:r>
              <a:rPr sz="1800" spc="-10" dirty="0">
                <a:solidFill>
                  <a:srgbClr val="2E4D5D"/>
                </a:solidFill>
                <a:latin typeface="Arial"/>
                <a:cs typeface="Arial"/>
              </a:rPr>
              <a:t> verminderd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77082" y="600867"/>
            <a:ext cx="6495415" cy="136969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sz="3200" b="1" dirty="0">
                <a:solidFill>
                  <a:srgbClr val="188AAC"/>
                </a:solidFill>
                <a:latin typeface="Verdana"/>
                <a:cs typeface="Verdana"/>
              </a:rPr>
              <a:t>Reactief</a:t>
            </a:r>
            <a:r>
              <a:rPr sz="3200" b="1" spc="-3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3200" b="1" spc="-10" dirty="0">
                <a:solidFill>
                  <a:srgbClr val="188AAC"/>
                </a:solidFill>
                <a:latin typeface="Verdana"/>
                <a:cs typeface="Verdana"/>
              </a:rPr>
              <a:t>afwegingskader</a:t>
            </a:r>
            <a:endParaRPr sz="3200">
              <a:latin typeface="Verdana"/>
              <a:cs typeface="Verdana"/>
            </a:endParaRPr>
          </a:p>
          <a:p>
            <a:pPr marL="12065" marR="5080" algn="ctr">
              <a:lnSpc>
                <a:spcPct val="110000"/>
              </a:lnSpc>
              <a:spcBef>
                <a:spcPts val="120"/>
              </a:spcBef>
            </a:pP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:</a:t>
            </a:r>
            <a:r>
              <a:rPr sz="2300" b="1" spc="-2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wat</a:t>
            </a:r>
            <a:r>
              <a:rPr sz="2300" b="1" spc="-2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doen</a:t>
            </a:r>
            <a:r>
              <a:rPr sz="2300" b="1" spc="-2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in</a:t>
            </a:r>
            <a:r>
              <a:rPr sz="2300" b="1" spc="-1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geval</a:t>
            </a:r>
            <a:r>
              <a:rPr sz="2300" b="1" spc="-1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van</a:t>
            </a:r>
            <a:r>
              <a:rPr sz="2300" b="1" spc="-10" dirty="0">
                <a:solidFill>
                  <a:srgbClr val="188AAC"/>
                </a:solidFill>
                <a:latin typeface="Verdana"/>
                <a:cs typeface="Verdana"/>
              </a:rPr>
              <a:t> waterschaarste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tijdens</a:t>
            </a:r>
            <a:r>
              <a:rPr sz="2300" b="1" spc="-6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extreme</a:t>
            </a:r>
            <a:r>
              <a:rPr sz="2300" b="1" spc="-5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droogte</a:t>
            </a:r>
            <a:r>
              <a:rPr sz="2300" b="1" spc="-50" dirty="0">
                <a:solidFill>
                  <a:srgbClr val="188AAC"/>
                </a:solidFill>
                <a:latin typeface="Verdana"/>
                <a:cs typeface="Verdana"/>
              </a:rPr>
              <a:t> ?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2251" y="2715737"/>
            <a:ext cx="8382000" cy="233934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375"/>
              </a:spcBef>
            </a:pP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Bij</a:t>
            </a:r>
            <a:r>
              <a:rPr sz="2300" spc="-2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dreigende</a:t>
            </a:r>
            <a:r>
              <a:rPr sz="2300" b="1" spc="-3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spc="-10" dirty="0">
                <a:solidFill>
                  <a:srgbClr val="188AAC"/>
                </a:solidFill>
                <a:latin typeface="Verdana"/>
                <a:cs typeface="Verdana"/>
              </a:rPr>
              <a:t>waterschaarste</a:t>
            </a:r>
            <a:endParaRPr sz="230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  <a:spcBef>
                <a:spcPts val="275"/>
              </a:spcBef>
            </a:pP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:</a:t>
            </a:r>
            <a:r>
              <a:rPr sz="2300" spc="-7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welke</a:t>
            </a:r>
            <a:r>
              <a:rPr sz="2300" spc="-6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anticiperende</a:t>
            </a:r>
            <a:r>
              <a:rPr sz="2300" spc="-7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maatregelen</a:t>
            </a:r>
            <a:r>
              <a:rPr sz="2300" spc="-50" dirty="0">
                <a:solidFill>
                  <a:srgbClr val="188AAC"/>
                </a:solidFill>
                <a:latin typeface="Verdana"/>
                <a:cs typeface="Verdana"/>
              </a:rPr>
              <a:t> ?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endParaRPr sz="2300">
              <a:latin typeface="Verdana"/>
              <a:cs typeface="Verdana"/>
            </a:endParaRPr>
          </a:p>
          <a:p>
            <a:pPr marL="3175" algn="ctr">
              <a:lnSpc>
                <a:spcPct val="100000"/>
              </a:lnSpc>
            </a:pP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Bij</a:t>
            </a:r>
            <a:r>
              <a:rPr sz="2300" spc="-4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dirty="0">
                <a:solidFill>
                  <a:srgbClr val="188AAC"/>
                </a:solidFill>
                <a:latin typeface="Verdana"/>
                <a:cs typeface="Verdana"/>
              </a:rPr>
              <a:t>effectieve</a:t>
            </a:r>
            <a:r>
              <a:rPr sz="2300" b="1" spc="-6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b="1" spc="-10" dirty="0">
                <a:solidFill>
                  <a:srgbClr val="188AAC"/>
                </a:solidFill>
                <a:latin typeface="Verdana"/>
                <a:cs typeface="Verdana"/>
              </a:rPr>
              <a:t>waterschaarste</a:t>
            </a:r>
            <a:endParaRPr sz="2300">
              <a:latin typeface="Verdana"/>
              <a:cs typeface="Verdana"/>
            </a:endParaRPr>
          </a:p>
          <a:p>
            <a:pPr marL="12700" marR="5080" algn="ctr">
              <a:lnSpc>
                <a:spcPct val="110000"/>
              </a:lnSpc>
            </a:pP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:</a:t>
            </a:r>
            <a:r>
              <a:rPr sz="2300" spc="-4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hoe</a:t>
            </a:r>
            <a:r>
              <a:rPr sz="2300" spc="-6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prioriteren</a:t>
            </a:r>
            <a:r>
              <a:rPr sz="2300" spc="-4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in</a:t>
            </a:r>
            <a:r>
              <a:rPr sz="2300" spc="-5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watergebruik,</a:t>
            </a:r>
            <a:r>
              <a:rPr sz="2300" spc="-4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rekening</a:t>
            </a:r>
            <a:r>
              <a:rPr sz="2300" spc="-5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houdend</a:t>
            </a:r>
            <a:r>
              <a:rPr sz="2300" spc="-7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188AAC"/>
                </a:solidFill>
                <a:latin typeface="Verdana"/>
                <a:cs typeface="Verdana"/>
              </a:rPr>
              <a:t>met </a:t>
            </a:r>
            <a:r>
              <a:rPr sz="2300" spc="-20" dirty="0">
                <a:solidFill>
                  <a:srgbClr val="188AAC"/>
                </a:solidFill>
                <a:latin typeface="Verdana"/>
                <a:cs typeface="Verdana"/>
              </a:rPr>
              <a:t>socio-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economische</a:t>
            </a:r>
            <a:r>
              <a:rPr sz="2300" spc="-55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en</a:t>
            </a:r>
            <a:r>
              <a:rPr sz="2300" spc="-2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ecologische</a:t>
            </a:r>
            <a:r>
              <a:rPr sz="2300" spc="-3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188AAC"/>
                </a:solidFill>
                <a:latin typeface="Verdana"/>
                <a:cs typeface="Verdana"/>
              </a:rPr>
              <a:t>impact</a:t>
            </a:r>
            <a:r>
              <a:rPr sz="2300" spc="-10" dirty="0">
                <a:solidFill>
                  <a:srgbClr val="188AAC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188AAC"/>
                </a:solidFill>
                <a:latin typeface="Verdana"/>
                <a:cs typeface="Verdana"/>
              </a:rPr>
              <a:t>?</a:t>
            </a:r>
            <a:endParaRPr sz="23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6079" y="6442834"/>
            <a:ext cx="3200399" cy="222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8726" y="6431089"/>
            <a:ext cx="3960534" cy="22568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54232" y="5753421"/>
            <a:ext cx="7545070" cy="4775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indent="635" algn="just">
              <a:lnSpc>
                <a:spcPct val="98500"/>
              </a:lnSpc>
              <a:spcBef>
                <a:spcPts val="115"/>
              </a:spcBef>
            </a:pP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Willems, P.,</a:t>
            </a:r>
            <a:r>
              <a:rPr sz="1000" spc="1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et</a:t>
            </a:r>
            <a:r>
              <a:rPr sz="1000" spc="2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al.</a:t>
            </a:r>
            <a:r>
              <a:rPr sz="1000" spc="2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(2020),</a:t>
            </a:r>
            <a:r>
              <a:rPr sz="1000" spc="1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‘Uitwerking</a:t>
            </a:r>
            <a:r>
              <a:rPr sz="1000" spc="1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van</a:t>
            </a:r>
            <a:r>
              <a:rPr sz="1000" spc="2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een</a:t>
            </a:r>
            <a:r>
              <a:rPr sz="1000" spc="2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reactief</a:t>
            </a:r>
            <a:r>
              <a:rPr sz="1000" spc="1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afwegingskader</a:t>
            </a:r>
            <a:r>
              <a:rPr sz="1000" spc="1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voor</a:t>
            </a:r>
            <a:r>
              <a:rPr sz="1000" spc="1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prioritair</a:t>
            </a:r>
            <a:r>
              <a:rPr sz="1000" spc="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watergebruik</a:t>
            </a:r>
            <a:r>
              <a:rPr sz="1000" spc="3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tijdens</a:t>
            </a:r>
            <a:r>
              <a:rPr sz="1000" spc="1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4AACC5"/>
                </a:solidFill>
                <a:latin typeface="Century Gothic"/>
                <a:cs typeface="Century Gothic"/>
              </a:rPr>
              <a:t>waterschaarste’,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voor</a:t>
            </a:r>
            <a:r>
              <a:rPr sz="1000" spc="16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Vlaamse</a:t>
            </a:r>
            <a:r>
              <a:rPr sz="1000" spc="16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Overheid</a:t>
            </a:r>
            <a:r>
              <a:rPr sz="1000" spc="18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(Vlaamse</a:t>
            </a:r>
            <a:r>
              <a:rPr sz="1000" spc="16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Milieumaatschappij,</a:t>
            </a:r>
            <a:r>
              <a:rPr sz="1000" spc="14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De</a:t>
            </a:r>
            <a:r>
              <a:rPr sz="1000" spc="16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Vlaamse</a:t>
            </a:r>
            <a:r>
              <a:rPr sz="1000" spc="16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Waterweg,</a:t>
            </a:r>
            <a:r>
              <a:rPr sz="1000" spc="15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Dep.</a:t>
            </a:r>
            <a:r>
              <a:rPr sz="1000" spc="14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Mobiliteit</a:t>
            </a:r>
            <a:r>
              <a:rPr sz="1000" spc="15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en</a:t>
            </a:r>
            <a:r>
              <a:rPr sz="1000" spc="16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Openbare</a:t>
            </a:r>
            <a:r>
              <a:rPr sz="1000" spc="16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4AACC5"/>
                </a:solidFill>
                <a:latin typeface="Century Gothic"/>
                <a:cs typeface="Century Gothic"/>
              </a:rPr>
              <a:t>Werken,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Dep.</a:t>
            </a:r>
            <a:r>
              <a:rPr sz="1000" spc="-3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Omgeving,</a:t>
            </a:r>
            <a:r>
              <a:rPr sz="1000" spc="-2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Dep.</a:t>
            </a:r>
            <a:r>
              <a:rPr sz="1000" spc="-3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Landbouw</a:t>
            </a:r>
            <a:r>
              <a:rPr sz="1000" spc="-2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en</a:t>
            </a:r>
            <a:r>
              <a:rPr sz="1000" spc="-3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Visserij,</a:t>
            </a:r>
            <a:r>
              <a:rPr sz="1000" spc="-5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Dep.</a:t>
            </a:r>
            <a:r>
              <a:rPr sz="1000" spc="-2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Economie,</a:t>
            </a:r>
            <a:r>
              <a:rPr sz="1000" spc="-4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Wetenschap</a:t>
            </a:r>
            <a:r>
              <a:rPr sz="1000" spc="-2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en</a:t>
            </a:r>
            <a:r>
              <a:rPr sz="1000" spc="-3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Innovatie,</a:t>
            </a:r>
            <a:r>
              <a:rPr sz="1000" spc="-6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en</a:t>
            </a:r>
            <a:r>
              <a:rPr sz="1000" spc="-3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het</a:t>
            </a:r>
            <a:r>
              <a:rPr sz="1000" spc="-4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Agentschap Natuur</a:t>
            </a:r>
            <a:r>
              <a:rPr sz="1000" spc="-20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AACC5"/>
                </a:solidFill>
                <a:latin typeface="Century Gothic"/>
                <a:cs typeface="Century Gothic"/>
              </a:rPr>
              <a:t>&amp;</a:t>
            </a:r>
            <a:r>
              <a:rPr sz="1000" spc="-35" dirty="0">
                <a:solidFill>
                  <a:srgbClr val="4AACC5"/>
                </a:solidFill>
                <a:latin typeface="Century Gothic"/>
                <a:cs typeface="Century Gothic"/>
              </a:rPr>
              <a:t> </a:t>
            </a:r>
            <a:r>
              <a:rPr sz="1000" spc="-20" dirty="0">
                <a:solidFill>
                  <a:srgbClr val="4AACC5"/>
                </a:solidFill>
                <a:latin typeface="Century Gothic"/>
                <a:cs typeface="Century Gothic"/>
              </a:rPr>
              <a:t>Bos)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" marR="508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Uitdagingen</a:t>
            </a:r>
            <a:r>
              <a:rPr spc="-30" dirty="0"/>
              <a:t> </a:t>
            </a:r>
            <a:r>
              <a:rPr dirty="0"/>
              <a:t>voor</a:t>
            </a:r>
            <a:r>
              <a:rPr spc="-60" dirty="0"/>
              <a:t> </a:t>
            </a:r>
            <a:r>
              <a:rPr dirty="0"/>
              <a:t>het</a:t>
            </a:r>
            <a:r>
              <a:rPr spc="-75" dirty="0"/>
              <a:t> </a:t>
            </a:r>
            <a:r>
              <a:rPr dirty="0"/>
              <a:t>huidig</a:t>
            </a:r>
            <a:r>
              <a:rPr spc="-40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toekomstig waterbeheer:</a:t>
            </a:r>
          </a:p>
          <a:p>
            <a:pPr marL="18415">
              <a:lnSpc>
                <a:spcPct val="100000"/>
              </a:lnSpc>
              <a:spcBef>
                <a:spcPts val="100"/>
              </a:spcBef>
            </a:pPr>
            <a:endParaRPr spc="-10" dirty="0"/>
          </a:p>
          <a:p>
            <a:pPr marL="1222375" marR="1195070" algn="ctr">
              <a:lnSpc>
                <a:spcPct val="100000"/>
              </a:lnSpc>
            </a:pPr>
            <a:r>
              <a:rPr sz="2900" spc="-10" dirty="0"/>
              <a:t>Klimaatverandering </a:t>
            </a:r>
            <a:r>
              <a:rPr sz="2900" spc="-50" dirty="0"/>
              <a:t>&amp;</a:t>
            </a:r>
            <a:endParaRPr sz="2900"/>
          </a:p>
          <a:p>
            <a:pPr marL="18415" algn="ctr">
              <a:lnSpc>
                <a:spcPts val="3479"/>
              </a:lnSpc>
            </a:pPr>
            <a:r>
              <a:rPr sz="2900" spc="-10" dirty="0"/>
              <a:t>urbanisatie</a:t>
            </a:r>
            <a:endParaRPr sz="2900"/>
          </a:p>
        </p:txBody>
      </p:sp>
      <p:grpSp>
        <p:nvGrpSpPr>
          <p:cNvPr id="3" name="object 3"/>
          <p:cNvGrpSpPr/>
          <p:nvPr/>
        </p:nvGrpSpPr>
        <p:grpSpPr>
          <a:xfrm>
            <a:off x="4090110" y="1482373"/>
            <a:ext cx="1438275" cy="557530"/>
            <a:chOff x="4090110" y="1482373"/>
            <a:chExt cx="1438275" cy="557530"/>
          </a:xfrm>
        </p:grpSpPr>
        <p:sp>
          <p:nvSpPr>
            <p:cNvPr id="4" name="object 4"/>
            <p:cNvSpPr/>
            <p:nvPr/>
          </p:nvSpPr>
          <p:spPr>
            <a:xfrm>
              <a:off x="4109160" y="1501423"/>
              <a:ext cx="1400175" cy="519430"/>
            </a:xfrm>
            <a:custGeom>
              <a:avLst/>
              <a:gdLst/>
              <a:ahLst/>
              <a:cxnLst/>
              <a:rect l="l" t="t" r="r" b="b"/>
              <a:pathLst>
                <a:path w="1400175" h="519430">
                  <a:moveTo>
                    <a:pt x="1399819" y="0"/>
                  </a:moveTo>
                  <a:lnTo>
                    <a:pt x="0" y="519290"/>
                  </a:lnTo>
                </a:path>
              </a:pathLst>
            </a:custGeom>
            <a:ln w="3810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09160" y="1569149"/>
              <a:ext cx="1400175" cy="452120"/>
            </a:xfrm>
            <a:custGeom>
              <a:avLst/>
              <a:gdLst/>
              <a:ahLst/>
              <a:cxnLst/>
              <a:rect l="l" t="t" r="r" b="b"/>
              <a:pathLst>
                <a:path w="1400175" h="452119">
                  <a:moveTo>
                    <a:pt x="1399819" y="45156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1D8D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119077" y="1004091"/>
            <a:ext cx="13779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/>
              <a:t>Kansen</a:t>
            </a:r>
            <a:r>
              <a:rPr sz="2700" spc="-25" dirty="0"/>
              <a:t> </a:t>
            </a:r>
            <a:r>
              <a:rPr sz="2700" spc="-50" dirty="0"/>
              <a:t>!</a:t>
            </a:r>
            <a:endParaRPr sz="27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46848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5104803"/>
              <a:ext cx="12192000" cy="1751330"/>
            </a:xfrm>
            <a:custGeom>
              <a:avLst/>
              <a:gdLst/>
              <a:ahLst/>
              <a:cxnLst/>
              <a:rect l="l" t="t" r="r" b="b"/>
              <a:pathLst>
                <a:path w="12192000" h="1751329">
                  <a:moveTo>
                    <a:pt x="0" y="1750745"/>
                  </a:moveTo>
                  <a:lnTo>
                    <a:pt x="12192000" y="175074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750745"/>
                  </a:lnTo>
                  <a:close/>
                </a:path>
              </a:pathLst>
            </a:custGeom>
            <a:solidFill>
              <a:srgbClr val="DCE7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48004"/>
              <a:ext cx="12192000" cy="4457065"/>
            </a:xfrm>
            <a:custGeom>
              <a:avLst/>
              <a:gdLst/>
              <a:ahLst/>
              <a:cxnLst/>
              <a:rect l="l" t="t" r="r" b="b"/>
              <a:pathLst>
                <a:path w="12192000" h="4457065">
                  <a:moveTo>
                    <a:pt x="12192000" y="0"/>
                  </a:moveTo>
                  <a:lnTo>
                    <a:pt x="0" y="0"/>
                  </a:lnTo>
                  <a:lnTo>
                    <a:pt x="0" y="4456798"/>
                  </a:lnTo>
                  <a:lnTo>
                    <a:pt x="12192000" y="445679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D8D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000" y="359999"/>
              <a:ext cx="2690846" cy="7199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9949" y="5740265"/>
              <a:ext cx="2014728" cy="71932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616350" y="6537073"/>
            <a:ext cx="24968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patrick.willems@kuleuven.be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1866</Words>
  <Application>Microsoft Office PowerPoint</Application>
  <PresentationFormat>Breedbeeld</PresentationFormat>
  <Paragraphs>308</Paragraphs>
  <Slides>92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92</vt:i4>
      </vt:variant>
    </vt:vector>
  </HeadingPairs>
  <TitlesOfParts>
    <vt:vector size="100" baseType="lpstr">
      <vt:lpstr>Arial</vt:lpstr>
      <vt:lpstr>Arial Nova Light</vt:lpstr>
      <vt:lpstr>Century Gothic</vt:lpstr>
      <vt:lpstr>Eras Medium ITC</vt:lpstr>
      <vt:lpstr>Times New Roman</vt:lpstr>
      <vt:lpstr>Verdana</vt:lpstr>
      <vt:lpstr>Wingdings</vt:lpstr>
      <vt:lpstr>Office Theme</vt:lpstr>
      <vt:lpstr>PowerPoint-presentatie</vt:lpstr>
      <vt:lpstr>Zomers van 2017, 2018, 2019, 2020, 2022 &amp; 2025: droogte en watertekorten</vt:lpstr>
      <vt:lpstr>Juli 2021: overstromingen</vt:lpstr>
      <vt:lpstr>November &amp; december 2023 – Januari 2024 – Mei 2024</vt:lpstr>
      <vt:lpstr>Voorbije 8 jaar: 5 jaar extreem droog &amp; 2 jaar extreem nat</vt:lpstr>
      <vt:lpstr>Beheerniveau droogte</vt:lpstr>
      <vt:lpstr>PowerPoint-presentatie</vt:lpstr>
      <vt:lpstr>PowerPoint-presentatie</vt:lpstr>
      <vt:lpstr>Maatregelen langs grote waterlopen en kanalen</vt:lpstr>
      <vt:lpstr>Socio-economische en ecologische gevolgen</vt:lpstr>
      <vt:lpstr>Bij elke hevige onweersbui …</vt:lpstr>
      <vt:lpstr>Het klimaat verandert …</vt:lpstr>
      <vt:lpstr>Het klimaat verandert …</vt:lpstr>
      <vt:lpstr>Klimaatverandering –&gt; meer hydrologische extremen</vt:lpstr>
      <vt:lpstr>Toekomstprognoses</vt:lpstr>
      <vt:lpstr>Toenemende intensiteit piekregens</vt:lpstr>
      <vt:lpstr>Overstroombare gebieden</vt:lpstr>
      <vt:lpstr>Overstroombare gebieden</vt:lpstr>
      <vt:lpstr>Overstroombare gebieden</vt:lpstr>
      <vt:lpstr>Overstroombare gebieden</vt:lpstr>
      <vt:lpstr>PowerPoint-presentatie</vt:lpstr>
      <vt:lpstr>Zeespiegelstijging</vt:lpstr>
      <vt:lpstr>Toenemende zoutintrusie</vt:lpstr>
      <vt:lpstr>Verminderde waterkwaliteit en ecologische gevolgen</vt:lpstr>
      <vt:lpstr>Impact van ongezuiverd huishoudelijk afvalwater</vt:lpstr>
      <vt:lpstr>Vlaanderen is erg kwetsbaar voor toenemende hydrologische extremen</vt:lpstr>
      <vt:lpstr>Hoge kwetsbaarheid voor droogte</vt:lpstr>
      <vt:lpstr>PowerPoint-presentatie</vt:lpstr>
      <vt:lpstr>Sterke drainage en verlies aan waterbergend vermogen</vt:lpstr>
      <vt:lpstr>Urbanisatie -&gt; Toenemende verharding</vt:lpstr>
      <vt:lpstr>Hoge kwetsbaarheid voor hydrologische extremen</vt:lpstr>
      <vt:lpstr>Urbanisatie -&gt; Toenemende verharding</vt:lpstr>
      <vt:lpstr>Beleidsplan Ruimte Vlaanderen (“bouwshift”)</vt:lpstr>
      <vt:lpstr>PowerPoint-presentatie</vt:lpstr>
      <vt:lpstr>Evolutie in verharde oppervlakte</vt:lpstr>
      <vt:lpstr>Evolutie in verharde oppervlakte</vt:lpstr>
      <vt:lpstr>PowerPoint-presentatie</vt:lpstr>
      <vt:lpstr>PowerPoint-presentatie</vt:lpstr>
      <vt:lpstr>Sterke “drooglegging” van het land</vt:lpstr>
      <vt:lpstr>Sterke “drooglegging” van het land</vt:lpstr>
      <vt:lpstr>Sterk verlies aan natuurlijke sponsfunctie in bovenstroomse landschappen</vt:lpstr>
      <vt:lpstr>PowerPoint-presentatie</vt:lpstr>
      <vt:lpstr>Grondwaterstanden</vt:lpstr>
      <vt:lpstr>PowerPoint-presentatie</vt:lpstr>
      <vt:lpstr>Problematiek</vt:lpstr>
      <vt:lpstr>Prioritering van maatregelen in duurzaam waterbeheer</vt:lpstr>
      <vt:lpstr>Paradigmashift</vt:lpstr>
      <vt:lpstr>Voorbeeld: regenwaterdrainage urbaan gebied</vt:lpstr>
      <vt:lpstr>Klimaat- &amp; water-robuuste (her)inrichting bebouwde omgeving</vt:lpstr>
      <vt:lpstr>Klimaat- &amp; water-robuuste (her)inrichting bebouwde omgeving</vt:lpstr>
      <vt:lpstr>Klimaat- &amp; water-robuuste (her)inrichting bebouwde omgeving</vt:lpstr>
      <vt:lpstr>Klimaat- &amp; water-robuuste (her)inrichting bebouwde omgeving</vt:lpstr>
      <vt:lpstr>Hoeveel water verbruikt u per dag?</vt:lpstr>
      <vt:lpstr>PowerPoint-presentatie</vt:lpstr>
      <vt:lpstr>PowerPoint-presentatie</vt:lpstr>
      <vt:lpstr>Klimaat- &amp; water-robuuste (her)inrichting bebouwde omgeving</vt:lpstr>
      <vt:lpstr>Klimaat- &amp; water-robuuste (her)inrichting bebouwde omgeving</vt:lpstr>
      <vt:lpstr>Klimaat- &amp; water-robuuste (her)inrichting bebouwde omgeving</vt:lpstr>
      <vt:lpstr>Klimaat- &amp; water-robuuste (her)inrichting bebouwde omgeving</vt:lpstr>
      <vt:lpstr>Klimaat- &amp; water-robuuste (her)inrichting bebouwde omgeving</vt:lpstr>
      <vt:lpstr>Groenblauwe oplossingen : koppelkansen</vt:lpstr>
      <vt:lpstr>Groenblauwe oplossingen ook in Schilde:</vt:lpstr>
      <vt:lpstr>Co-design: laat bevolking mee nadenken!</vt:lpstr>
      <vt:lpstr>Klimaat- &amp; water-robuuste (her)inrichting bebouwde omgeving</vt:lpstr>
      <vt:lpstr>Klimaat- &amp; water-robuuste (her)inrichting bebouwde omgeving</vt:lpstr>
      <vt:lpstr>www.groenblauwpeil.be</vt:lpstr>
      <vt:lpstr>Verhoging/herstel waterbergend vermogen riviervalleien</vt:lpstr>
      <vt:lpstr>Verhoging/herstel waterbergend vermogen bovenstroomse landschappen</vt:lpstr>
      <vt:lpstr>Integratie met landschapsvisie</vt:lpstr>
      <vt:lpstr>Verhoging/herstel waterbergend vermogen</vt:lpstr>
      <vt:lpstr>Integraal project Groot Schijn</vt:lpstr>
      <vt:lpstr>PowerPoint-presentatie</vt:lpstr>
      <vt:lpstr>Verminderd waterverbruik en innovatie</vt:lpstr>
      <vt:lpstr>Bronbemaling</vt:lpstr>
      <vt:lpstr>Blue Deal</vt:lpstr>
      <vt:lpstr>via Blue Deal: Paradigmashift ingezet</vt:lpstr>
      <vt:lpstr>Nood aan systemische aanpak</vt:lpstr>
      <vt:lpstr>In co-creatie met de betrokkenen</vt:lpstr>
      <vt:lpstr>Schadebeperking</vt:lpstr>
      <vt:lpstr>Pluviale &amp; fluviale overstromingsvoorspelling</vt:lpstr>
      <vt:lpstr>“Slimme” digitale oplossingen: real-time peilsturing</vt:lpstr>
      <vt:lpstr>Slimme sturing individuele regenwaterputten</vt:lpstr>
      <vt:lpstr>Delen van water bv. gezuiverd afvalwater</vt:lpstr>
      <vt:lpstr>Delen van water</vt:lpstr>
      <vt:lpstr>Klimaatrobuust droogtebeheer</vt:lpstr>
      <vt:lpstr>PowerPoint-presentatie</vt:lpstr>
      <vt:lpstr>Watervoetafdruk</vt:lpstr>
      <vt:lpstr>Virtueel watergebruik</vt:lpstr>
      <vt:lpstr>Kortom: inzetten op combinatie van vele “slimme” oplossingen</vt:lpstr>
      <vt:lpstr>Reactief afwegingskader : wat doen in geval van waterschaarste tijdens extreme droogte ?</vt:lpstr>
      <vt:lpstr>Kansen !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Schoten | PRINTHINGS.be</cp:lastModifiedBy>
  <cp:revision>1</cp:revision>
  <dcterms:created xsi:type="dcterms:W3CDTF">2025-12-24T10:11:38Z</dcterms:created>
  <dcterms:modified xsi:type="dcterms:W3CDTF">2025-12-24T10:12:22Z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2025-12-05T00:00:00Z</vt:filetime>
  </property>
  <property fmtid="{D5CDD505-2E9C-101B-9397-08002B2CF9AE}" pid="3" name="Creator">
    <vt:lpwstr>Acrobat PDFMaker 25 for PowerPoint</vt:lpwstr>
  </property>
  <property fmtid="{D5CDD505-2E9C-101B-9397-08002B2CF9AE}" pid="4" name="LastSaved">
    <vt:filetime>2025-12-24T00:00:00Z</vt:filetime>
  </property>
  <property fmtid="{D5CDD505-2E9C-101B-9397-08002B2CF9AE}" pid="5" name="Producer">
    <vt:lpwstr>Adobe PDF Library 25.1.201</vt:lpwstr>
  </property>
</Properties>
</file>