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16" r:id="rId2"/>
    <p:sldId id="256" r:id="rId3"/>
    <p:sldId id="257" r:id="rId4"/>
    <p:sldId id="258" r:id="rId5"/>
    <p:sldId id="259" r:id="rId6"/>
    <p:sldId id="260" r:id="rId7"/>
    <p:sldId id="262" r:id="rId8"/>
    <p:sldId id="306" r:id="rId9"/>
    <p:sldId id="318" r:id="rId10"/>
    <p:sldId id="307" r:id="rId11"/>
    <p:sldId id="308" r:id="rId12"/>
    <p:sldId id="261" r:id="rId13"/>
    <p:sldId id="309" r:id="rId14"/>
    <p:sldId id="310" r:id="rId15"/>
    <p:sldId id="283" r:id="rId16"/>
    <p:sldId id="285" r:id="rId17"/>
    <p:sldId id="291" r:id="rId18"/>
    <p:sldId id="312" r:id="rId19"/>
    <p:sldId id="281" r:id="rId20"/>
    <p:sldId id="301" r:id="rId21"/>
    <p:sldId id="313" r:id="rId22"/>
    <p:sldId id="317" r:id="rId23"/>
    <p:sldId id="314"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3AF6E-1246-4FE5-8053-51BC3D309F7B}" v="154" dt="2025-07-01T08:39:50.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BEF8B8A-2862-44E9-BE99-2B41F87DFAF6}" type="datetimeFigureOut">
              <a:rPr lang="nl-BE" smtClean="0"/>
              <a:t>7/07/2025</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A27FEE7-DE08-4EDA-AC85-FD8819A81469}" type="slidenum">
              <a:rPr lang="nl-BE" smtClean="0"/>
              <a:t>‹nr.›</a:t>
            </a:fld>
            <a:endParaRPr lang="nl-BE"/>
          </a:p>
        </p:txBody>
      </p:sp>
    </p:spTree>
    <p:extLst>
      <p:ext uri="{BB962C8B-B14F-4D97-AF65-F5344CB8AC3E}">
        <p14:creationId xmlns:p14="http://schemas.microsoft.com/office/powerpoint/2010/main" val="2110446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staan er niet altijd bij stil, maar Schoten en bij uitbreiding de </a:t>
            </a:r>
            <a:r>
              <a:rPr lang="nl-NL" dirty="0" err="1"/>
              <a:t>voorkempen</a:t>
            </a:r>
            <a:r>
              <a:rPr lang="nl-NL" dirty="0"/>
              <a:t> hebben nog veel NATUUR en prachtige LANDSCHAPPEN.</a:t>
            </a:r>
          </a:p>
          <a:p>
            <a:r>
              <a:rPr lang="nl-NL" dirty="0"/>
              <a:t>Je kan gerust op vakantie in eigen gemeente.  Uitzonderlijke soorten, vogels, zoogdieren, insecten, zwammen… noem het en we kunnen het hier waarnemen.</a:t>
            </a:r>
            <a:endParaRPr lang="nl-BE"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3</a:t>
            </a:fld>
            <a:endParaRPr lang="nl-BE"/>
          </a:p>
        </p:txBody>
      </p:sp>
    </p:spTree>
    <p:extLst>
      <p:ext uri="{BB962C8B-B14F-4D97-AF65-F5344CB8AC3E}">
        <p14:creationId xmlns:p14="http://schemas.microsoft.com/office/powerpoint/2010/main" val="421896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b="1" dirty="0"/>
              <a:t>NIEUWE RAND </a:t>
            </a:r>
            <a:r>
              <a:rPr lang="nl-NL" dirty="0"/>
              <a:t>= het mitigerend deel van de </a:t>
            </a:r>
            <a:r>
              <a:rPr lang="nl-NL" b="1" dirty="0"/>
              <a:t>OOSTERWEELWERKEN</a:t>
            </a:r>
            <a:endParaRPr lang="nl-BE" b="1"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4</a:t>
            </a:fld>
            <a:endParaRPr lang="nl-BE"/>
          </a:p>
        </p:txBody>
      </p:sp>
    </p:spTree>
    <p:extLst>
      <p:ext uri="{BB962C8B-B14F-4D97-AF65-F5344CB8AC3E}">
        <p14:creationId xmlns:p14="http://schemas.microsoft.com/office/powerpoint/2010/main" val="368848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SCHOTEN samenvattend: 2 valleien, 3 kanalen en verbindingen.  Op aangeven van Gruunrant kwam </a:t>
            </a:r>
            <a:r>
              <a:rPr lang="nl-NL" dirty="0" err="1"/>
              <a:t>GroenKruis</a:t>
            </a:r>
            <a:r>
              <a:rPr lang="nl-NL" dirty="0"/>
              <a:t> van de provincie tot een mooi actieplan.</a:t>
            </a:r>
            <a:endParaRPr lang="nl-BE"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5</a:t>
            </a:fld>
            <a:endParaRPr lang="nl-BE"/>
          </a:p>
        </p:txBody>
      </p:sp>
    </p:spTree>
    <p:extLst>
      <p:ext uri="{BB962C8B-B14F-4D97-AF65-F5344CB8AC3E}">
        <p14:creationId xmlns:p14="http://schemas.microsoft.com/office/powerpoint/2010/main" val="423712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TRANSFORMATIEF = slide verder!</a:t>
            </a:r>
            <a:endParaRPr lang="nl-BE"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9</a:t>
            </a:fld>
            <a:endParaRPr lang="nl-BE"/>
          </a:p>
        </p:txBody>
      </p:sp>
    </p:spTree>
    <p:extLst>
      <p:ext uri="{BB962C8B-B14F-4D97-AF65-F5344CB8AC3E}">
        <p14:creationId xmlns:p14="http://schemas.microsoft.com/office/powerpoint/2010/main" val="384810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13</a:t>
            </a:fld>
            <a:endParaRPr lang="nl-BE"/>
          </a:p>
        </p:txBody>
      </p:sp>
    </p:spTree>
    <p:extLst>
      <p:ext uri="{BB962C8B-B14F-4D97-AF65-F5344CB8AC3E}">
        <p14:creationId xmlns:p14="http://schemas.microsoft.com/office/powerpoint/2010/main" val="235596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Rivierdonderpad       beekprik    </a:t>
            </a:r>
            <a:r>
              <a:rPr lang="nl-NL" dirty="0" err="1"/>
              <a:t>phegeavlinder</a:t>
            </a:r>
            <a:r>
              <a:rPr lang="nl-NL" dirty="0"/>
              <a:t>    huismus     bonte vliegenvanger    kerkuil     egel     ree    marters   </a:t>
            </a:r>
            <a:r>
              <a:rPr lang="nl-NL" b="1" dirty="0"/>
              <a:t>VOORBEELDSOORTEN </a:t>
            </a:r>
            <a:endParaRPr lang="nl-BE" b="1" dirty="0"/>
          </a:p>
        </p:txBody>
      </p:sp>
      <p:sp>
        <p:nvSpPr>
          <p:cNvPr id="4" name="Tijdelijke aanduiding voor dianummer 3"/>
          <p:cNvSpPr>
            <a:spLocks noGrp="1"/>
          </p:cNvSpPr>
          <p:nvPr>
            <p:ph type="sldNum" sz="quarter" idx="5"/>
          </p:nvPr>
        </p:nvSpPr>
        <p:spPr/>
        <p:txBody>
          <a:bodyPr/>
          <a:lstStyle/>
          <a:p>
            <a:fld id="{9A27FEE7-DE08-4EDA-AC85-FD8819A81469}" type="slidenum">
              <a:rPr lang="nl-BE" smtClean="0"/>
              <a:t>20</a:t>
            </a:fld>
            <a:endParaRPr lang="nl-BE"/>
          </a:p>
        </p:txBody>
      </p:sp>
    </p:spTree>
    <p:extLst>
      <p:ext uri="{BB962C8B-B14F-4D97-AF65-F5344CB8AC3E}">
        <p14:creationId xmlns:p14="http://schemas.microsoft.com/office/powerpoint/2010/main" val="1309889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126453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302361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6077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253147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7246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252936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104377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413695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309365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7621D4-5232-4F7E-B13D-CD6D23A9679F}" type="datetimeFigureOut">
              <a:rPr lang="nl-BE" smtClean="0"/>
              <a:t>7/07/2025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269628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57621D4-5232-4F7E-B13D-CD6D23A9679F}" type="datetimeFigureOut">
              <a:rPr lang="nl-BE" smtClean="0"/>
              <a:t>7/07/2025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60380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57621D4-5232-4F7E-B13D-CD6D23A9679F}" type="datetimeFigureOut">
              <a:rPr lang="nl-BE" smtClean="0"/>
              <a:t>7/07/2025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265652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57621D4-5232-4F7E-B13D-CD6D23A9679F}" type="datetimeFigureOut">
              <a:rPr lang="nl-BE" smtClean="0"/>
              <a:t>7/07/2025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88634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7621D4-5232-4F7E-B13D-CD6D23A9679F}" type="datetimeFigureOut">
              <a:rPr lang="nl-BE" smtClean="0"/>
              <a:t>7/07/2025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1938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57621D4-5232-4F7E-B13D-CD6D23A9679F}" type="datetimeFigureOut">
              <a:rPr lang="nl-BE" smtClean="0"/>
              <a:t>7/07/2025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410305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57621D4-5232-4F7E-B13D-CD6D23A9679F}" type="datetimeFigureOut">
              <a:rPr lang="nl-BE" smtClean="0"/>
              <a:t>7/07/2025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3908F02-623F-4E33-8AF6-D691883C2175}" type="slidenum">
              <a:rPr lang="nl-BE" smtClean="0"/>
              <a:t>‹nr.›</a:t>
            </a:fld>
            <a:endParaRPr lang="nl-BE"/>
          </a:p>
        </p:txBody>
      </p:sp>
    </p:spTree>
    <p:extLst>
      <p:ext uri="{BB962C8B-B14F-4D97-AF65-F5344CB8AC3E}">
        <p14:creationId xmlns:p14="http://schemas.microsoft.com/office/powerpoint/2010/main" val="418611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7621D4-5232-4F7E-B13D-CD6D23A9679F}" type="datetimeFigureOut">
              <a:rPr lang="nl-BE" smtClean="0"/>
              <a:t>7/07/2025</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3908F02-623F-4E33-8AF6-D691883C2175}" type="slidenum">
              <a:rPr lang="nl-BE" smtClean="0"/>
              <a:t>‹nr.›</a:t>
            </a:fld>
            <a:endParaRPr lang="nl-BE"/>
          </a:p>
        </p:txBody>
      </p:sp>
    </p:spTree>
    <p:extLst>
      <p:ext uri="{BB962C8B-B14F-4D97-AF65-F5344CB8AC3E}">
        <p14:creationId xmlns:p14="http://schemas.microsoft.com/office/powerpoint/2010/main" val="1468268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ZW Red de Voorkempen">
            <a:extLst>
              <a:ext uri="{FF2B5EF4-FFF2-40B4-BE49-F238E27FC236}">
                <a16:creationId xmlns:a16="http://schemas.microsoft.com/office/drawing/2014/main" id="{0FD8D5D3-3BDB-A64D-3136-B62AD592D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302" y="613868"/>
            <a:ext cx="5341544" cy="531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58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37016-FD48-16E6-3A4E-9B6327BA0089}"/>
              </a:ext>
            </a:extLst>
          </p:cNvPr>
          <p:cNvSpPr>
            <a:spLocks noGrp="1"/>
          </p:cNvSpPr>
          <p:nvPr>
            <p:ph type="title"/>
          </p:nvPr>
        </p:nvSpPr>
        <p:spPr/>
        <p:txBody>
          <a:bodyPr/>
          <a:lstStyle/>
          <a:p>
            <a:r>
              <a:rPr lang="nl-NL" dirty="0"/>
              <a:t>Ecosysteemdiensten…</a:t>
            </a:r>
            <a:endParaRPr lang="nl-BE" dirty="0"/>
          </a:p>
        </p:txBody>
      </p:sp>
      <p:pic>
        <p:nvPicPr>
          <p:cNvPr id="5" name="Tijdelijke aanduiding voor inhoud 4" descr="Afbeelding met tekst, schermopname&#10;&#10;Automatisch gegenereerde beschrijving">
            <a:extLst>
              <a:ext uri="{FF2B5EF4-FFF2-40B4-BE49-F238E27FC236}">
                <a16:creationId xmlns:a16="http://schemas.microsoft.com/office/drawing/2014/main" id="{94CDD37F-B8B2-976C-972F-537D5AF0A5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11549"/>
            <a:ext cx="5704643" cy="4320696"/>
          </a:xfrm>
        </p:spPr>
      </p:pic>
      <p:sp>
        <p:nvSpPr>
          <p:cNvPr id="7" name="Tijdelijke aanduiding voor voettekst 6">
            <a:extLst>
              <a:ext uri="{FF2B5EF4-FFF2-40B4-BE49-F238E27FC236}">
                <a16:creationId xmlns:a16="http://schemas.microsoft.com/office/drawing/2014/main" id="{09BFBBC3-69D3-FE35-B555-3921628E6B59}"/>
              </a:ext>
            </a:extLst>
          </p:cNvPr>
          <p:cNvSpPr>
            <a:spLocks noGrp="1"/>
          </p:cNvSpPr>
          <p:nvPr>
            <p:ph type="ftr" sz="quarter" idx="11"/>
          </p:nvPr>
        </p:nvSpPr>
        <p:spPr/>
        <p:txBody>
          <a:bodyPr/>
          <a:lstStyle/>
          <a:p>
            <a:endParaRPr lang="nl-BE" dirty="0"/>
          </a:p>
        </p:txBody>
      </p:sp>
      <p:pic>
        <p:nvPicPr>
          <p:cNvPr id="6" name="Picture 2" descr="Boombeheerplan, bomenplan">
            <a:extLst>
              <a:ext uri="{FF2B5EF4-FFF2-40B4-BE49-F238E27FC236}">
                <a16:creationId xmlns:a16="http://schemas.microsoft.com/office/drawing/2014/main" id="{F645D918-E250-8635-D1C6-64217B18F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822" y="1411549"/>
            <a:ext cx="5312003" cy="403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51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FD4E2-FE59-10C1-7AF9-1E7DDCE7C809}"/>
              </a:ext>
            </a:extLst>
          </p:cNvPr>
          <p:cNvSpPr>
            <a:spLocks noGrp="1"/>
          </p:cNvSpPr>
          <p:nvPr>
            <p:ph type="title"/>
          </p:nvPr>
        </p:nvSpPr>
        <p:spPr/>
        <p:txBody>
          <a:bodyPr/>
          <a:lstStyle/>
          <a:p>
            <a:r>
              <a:rPr lang="nl-NL" dirty="0"/>
              <a:t>Economie en biodiversiteit hand in hand</a:t>
            </a:r>
            <a:endParaRPr lang="nl-BE" dirty="0"/>
          </a:p>
        </p:txBody>
      </p:sp>
      <p:sp>
        <p:nvSpPr>
          <p:cNvPr id="3" name="Tijdelijke aanduiding voor inhoud 2">
            <a:extLst>
              <a:ext uri="{FF2B5EF4-FFF2-40B4-BE49-F238E27FC236}">
                <a16:creationId xmlns:a16="http://schemas.microsoft.com/office/drawing/2014/main" id="{87950725-77CF-CE64-7EFC-B0390BF598CB}"/>
              </a:ext>
            </a:extLst>
          </p:cNvPr>
          <p:cNvSpPr>
            <a:spLocks noGrp="1"/>
          </p:cNvSpPr>
          <p:nvPr>
            <p:ph idx="1"/>
          </p:nvPr>
        </p:nvSpPr>
        <p:spPr/>
        <p:txBody>
          <a:bodyPr/>
          <a:lstStyle/>
          <a:p>
            <a:r>
              <a:rPr lang="nl-NL" sz="2000" dirty="0"/>
              <a:t>&gt; 50 % wereldwijd BBP afhankelijk van ESD (bron </a:t>
            </a:r>
            <a:r>
              <a:rPr lang="nl-NL" sz="2000" dirty="0" err="1"/>
              <a:t>Eur.commissie</a:t>
            </a:r>
            <a:r>
              <a:rPr lang="nl-NL" sz="2000" dirty="0"/>
              <a:t>)</a:t>
            </a:r>
          </a:p>
          <a:p>
            <a:r>
              <a:rPr lang="nl-NL" sz="2000" dirty="0"/>
              <a:t>Zee-ecosystemen waarde van 24 triljoen dollar, 50 % zuurstof en 30 % </a:t>
            </a:r>
          </a:p>
          <a:p>
            <a:pPr marL="0" indent="0">
              <a:buNone/>
            </a:pPr>
            <a:r>
              <a:rPr lang="nl-NL" sz="2000" dirty="0"/>
              <a:t>    absorptie broeikasgassen (bron I. </a:t>
            </a:r>
            <a:r>
              <a:rPr lang="nl-NL" sz="2000" dirty="0" err="1"/>
              <a:t>Schops</a:t>
            </a:r>
            <a:r>
              <a:rPr lang="nl-NL" sz="2000" dirty="0"/>
              <a:t>, RLDHK)</a:t>
            </a:r>
          </a:p>
          <a:p>
            <a:r>
              <a:rPr lang="nl-NL" sz="2000" dirty="0"/>
              <a:t>75% landbouw afhankelijk van </a:t>
            </a:r>
            <a:r>
              <a:rPr lang="nl-NL" sz="2000" dirty="0" err="1"/>
              <a:t>bestuivers</a:t>
            </a:r>
            <a:r>
              <a:rPr lang="nl-NL" sz="2000" dirty="0"/>
              <a:t> </a:t>
            </a:r>
          </a:p>
          <a:p>
            <a:pPr marL="0" indent="0">
              <a:buNone/>
            </a:pPr>
            <a:r>
              <a:rPr lang="nl-NL" sz="2000" dirty="0"/>
              <a:t>	(bron LHS Wageningen)</a:t>
            </a:r>
          </a:p>
          <a:p>
            <a:r>
              <a:rPr lang="nl-NL" sz="2000" dirty="0"/>
              <a:t>40% farmacie uit natuur (bron WHO)</a:t>
            </a:r>
          </a:p>
          <a:p>
            <a:r>
              <a:rPr lang="nl-NL" sz="2000" dirty="0"/>
              <a:t>44 biljoen </a:t>
            </a:r>
            <a:r>
              <a:rPr lang="nl-NL" sz="2000" dirty="0" err="1"/>
              <a:t>waardecreatie</a:t>
            </a:r>
            <a:r>
              <a:rPr lang="nl-NL" sz="2000" dirty="0"/>
              <a:t> (bron WEF</a:t>
            </a:r>
            <a:r>
              <a:rPr lang="nl-NL" dirty="0"/>
              <a:t>)</a:t>
            </a:r>
          </a:p>
        </p:txBody>
      </p:sp>
      <p:sp>
        <p:nvSpPr>
          <p:cNvPr id="4" name="Tijdelijke aanduiding voor voettekst 3">
            <a:extLst>
              <a:ext uri="{FF2B5EF4-FFF2-40B4-BE49-F238E27FC236}">
                <a16:creationId xmlns:a16="http://schemas.microsoft.com/office/drawing/2014/main" id="{AD537C2B-429E-5F16-7F74-AB81B349E40C}"/>
              </a:ext>
            </a:extLst>
          </p:cNvPr>
          <p:cNvSpPr>
            <a:spLocks noGrp="1"/>
          </p:cNvSpPr>
          <p:nvPr>
            <p:ph type="ftr" sz="quarter" idx="11"/>
          </p:nvPr>
        </p:nvSpPr>
        <p:spPr/>
        <p:txBody>
          <a:bodyPr/>
          <a:lstStyle/>
          <a:p>
            <a:endParaRPr lang="nl-BE" dirty="0"/>
          </a:p>
        </p:txBody>
      </p:sp>
      <p:pic>
        <p:nvPicPr>
          <p:cNvPr id="4098" name="Picture 2" descr="Terrasjeskommazweefvlieg - Wikipedia">
            <a:extLst>
              <a:ext uri="{FF2B5EF4-FFF2-40B4-BE49-F238E27FC236}">
                <a16:creationId xmlns:a16="http://schemas.microsoft.com/office/drawing/2014/main" id="{B497CA1C-5C31-1088-B3B9-C17193221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425" y="1357391"/>
            <a:ext cx="2867488" cy="214263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4187BD8-2FAE-8148-5850-4585A03DE1C9}"/>
              </a:ext>
            </a:extLst>
          </p:cNvPr>
          <p:cNvPicPr>
            <a:picLocks noChangeAspect="1"/>
          </p:cNvPicPr>
          <p:nvPr/>
        </p:nvPicPr>
        <p:blipFill>
          <a:blip r:embed="rId3"/>
          <a:stretch>
            <a:fillRect/>
          </a:stretch>
        </p:blipFill>
        <p:spPr>
          <a:xfrm>
            <a:off x="5970854" y="3682590"/>
            <a:ext cx="5792059" cy="2541334"/>
          </a:xfrm>
          <a:prstGeom prst="rect">
            <a:avLst/>
          </a:prstGeom>
        </p:spPr>
      </p:pic>
    </p:spTree>
    <p:extLst>
      <p:ext uri="{BB962C8B-B14F-4D97-AF65-F5344CB8AC3E}">
        <p14:creationId xmlns:p14="http://schemas.microsoft.com/office/powerpoint/2010/main" val="3934614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09226-1A42-37D7-922A-0921EC3B2214}"/>
              </a:ext>
            </a:extLst>
          </p:cNvPr>
          <p:cNvSpPr>
            <a:spLocks noGrp="1"/>
          </p:cNvSpPr>
          <p:nvPr>
            <p:ph type="title"/>
          </p:nvPr>
        </p:nvSpPr>
        <p:spPr/>
        <p:txBody>
          <a:bodyPr/>
          <a:lstStyle/>
          <a:p>
            <a:r>
              <a:rPr lang="nl-NL" dirty="0"/>
              <a:t>LOKAAL DE HANDEN UIT DE MOUWEN!</a:t>
            </a:r>
            <a:endParaRPr lang="nl-BE" dirty="0"/>
          </a:p>
        </p:txBody>
      </p:sp>
      <p:pic>
        <p:nvPicPr>
          <p:cNvPr id="15" name="Tijdelijke aanduiding voor inhoud 14">
            <a:extLst>
              <a:ext uri="{FF2B5EF4-FFF2-40B4-BE49-F238E27FC236}">
                <a16:creationId xmlns:a16="http://schemas.microsoft.com/office/drawing/2014/main" id="{EF63076C-41F1-4418-0704-9727A440BD75}"/>
              </a:ext>
            </a:extLst>
          </p:cNvPr>
          <p:cNvPicPr>
            <a:picLocks noGrp="1" noChangeAspect="1"/>
          </p:cNvPicPr>
          <p:nvPr>
            <p:ph idx="1"/>
          </p:nvPr>
        </p:nvPicPr>
        <p:blipFill>
          <a:blip r:embed="rId2"/>
          <a:stretch>
            <a:fillRect/>
          </a:stretch>
        </p:blipFill>
        <p:spPr>
          <a:xfrm>
            <a:off x="1051381" y="1345443"/>
            <a:ext cx="3701687" cy="4803191"/>
          </a:xfrm>
        </p:spPr>
      </p:pic>
      <p:pic>
        <p:nvPicPr>
          <p:cNvPr id="7" name="Afbeelding 6">
            <a:extLst>
              <a:ext uri="{FF2B5EF4-FFF2-40B4-BE49-F238E27FC236}">
                <a16:creationId xmlns:a16="http://schemas.microsoft.com/office/drawing/2014/main" id="{EECC7B7E-D04C-AE46-0122-15BB0CC871B1}"/>
              </a:ext>
            </a:extLst>
          </p:cNvPr>
          <p:cNvPicPr>
            <a:picLocks noChangeAspect="1"/>
          </p:cNvPicPr>
          <p:nvPr/>
        </p:nvPicPr>
        <p:blipFill>
          <a:blip r:embed="rId3"/>
          <a:stretch>
            <a:fillRect/>
          </a:stretch>
        </p:blipFill>
        <p:spPr>
          <a:xfrm>
            <a:off x="5984341" y="1306876"/>
            <a:ext cx="4437934" cy="4764623"/>
          </a:xfrm>
          <a:prstGeom prst="rect">
            <a:avLst/>
          </a:prstGeom>
        </p:spPr>
      </p:pic>
    </p:spTree>
    <p:extLst>
      <p:ext uri="{BB962C8B-B14F-4D97-AF65-F5344CB8AC3E}">
        <p14:creationId xmlns:p14="http://schemas.microsoft.com/office/powerpoint/2010/main" val="102045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4B7A5-CE96-9500-5951-D02F90C6EFD9}"/>
              </a:ext>
            </a:extLst>
          </p:cNvPr>
          <p:cNvSpPr>
            <a:spLocks noGrp="1"/>
          </p:cNvSpPr>
          <p:nvPr>
            <p:ph type="title"/>
          </p:nvPr>
        </p:nvSpPr>
        <p:spPr/>
        <p:txBody>
          <a:bodyPr/>
          <a:lstStyle/>
          <a:p>
            <a:r>
              <a:rPr lang="nl-NL" dirty="0"/>
              <a:t>Case: Vleermuizen</a:t>
            </a:r>
            <a:endParaRPr lang="nl-BE" dirty="0"/>
          </a:p>
        </p:txBody>
      </p:sp>
      <p:pic>
        <p:nvPicPr>
          <p:cNvPr id="5" name="Tijdelijke aanduiding voor inhoud 4">
            <a:extLst>
              <a:ext uri="{FF2B5EF4-FFF2-40B4-BE49-F238E27FC236}">
                <a16:creationId xmlns:a16="http://schemas.microsoft.com/office/drawing/2014/main" id="{66DD2C11-9B03-7EFE-F1C2-755CCE29A858}"/>
              </a:ext>
            </a:extLst>
          </p:cNvPr>
          <p:cNvPicPr>
            <a:picLocks noGrp="1" noChangeAspect="1"/>
          </p:cNvPicPr>
          <p:nvPr>
            <p:ph idx="1"/>
          </p:nvPr>
        </p:nvPicPr>
        <p:blipFill>
          <a:blip r:embed="rId3"/>
          <a:stretch>
            <a:fillRect/>
          </a:stretch>
        </p:blipFill>
        <p:spPr>
          <a:xfrm>
            <a:off x="787536" y="2169657"/>
            <a:ext cx="3705985" cy="4351338"/>
          </a:xfrm>
        </p:spPr>
      </p:pic>
      <p:pic>
        <p:nvPicPr>
          <p:cNvPr id="1026" name="Picture 2" descr="Nature Today | Een grootoorvleermuis onder de snelweg">
            <a:extLst>
              <a:ext uri="{FF2B5EF4-FFF2-40B4-BE49-F238E27FC236}">
                <a16:creationId xmlns:a16="http://schemas.microsoft.com/office/drawing/2014/main" id="{71850431-EBC2-DFF2-1540-5E1BF5877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279" y="2169657"/>
            <a:ext cx="3220017"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wone grootoorvleermuis; Brown long-eared bat; Plecotus auritus -  Natuurfotografie">
            <a:extLst>
              <a:ext uri="{FF2B5EF4-FFF2-40B4-BE49-F238E27FC236}">
                <a16:creationId xmlns:a16="http://schemas.microsoft.com/office/drawing/2014/main" id="{27AF4A02-AE57-5B6B-1FCE-E004D619C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279" y="4378221"/>
            <a:ext cx="3220016" cy="21427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uvius zorgt voor diervriendelijke verlichting in Geel-Bel">
            <a:extLst>
              <a:ext uri="{FF2B5EF4-FFF2-40B4-BE49-F238E27FC236}">
                <a16:creationId xmlns:a16="http://schemas.microsoft.com/office/drawing/2014/main" id="{1CD7D0B4-B72F-941E-C9F3-A7999B082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1772" y="2169657"/>
            <a:ext cx="271462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DFF Verspreidingsatlas | Quercus rubra - Amerikaanse eik">
            <a:extLst>
              <a:ext uri="{FF2B5EF4-FFF2-40B4-BE49-F238E27FC236}">
                <a16:creationId xmlns:a16="http://schemas.microsoft.com/office/drawing/2014/main" id="{377CD524-84CF-8AF9-5581-4486C66EA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0948" y="4404692"/>
            <a:ext cx="2701211" cy="211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3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55B22-EF83-1DBD-87C0-87AD7AB1B49C}"/>
              </a:ext>
            </a:extLst>
          </p:cNvPr>
          <p:cNvSpPr>
            <a:spLocks noGrp="1"/>
          </p:cNvSpPr>
          <p:nvPr>
            <p:ph type="title"/>
          </p:nvPr>
        </p:nvSpPr>
        <p:spPr/>
        <p:txBody>
          <a:bodyPr>
            <a:normAutofit fontScale="90000"/>
          </a:bodyPr>
          <a:lstStyle/>
          <a:p>
            <a:r>
              <a:rPr lang="nl-NL" dirty="0"/>
              <a:t>     Waterveiligheid en natuur hand-in-hand</a:t>
            </a:r>
            <a:br>
              <a:rPr lang="nl-NL" dirty="0"/>
            </a:br>
            <a:r>
              <a:rPr lang="nl-NL" dirty="0"/>
              <a:t>                     (Klimaatpark De Zwaan)</a:t>
            </a:r>
            <a:endParaRPr lang="nl-BE" dirty="0"/>
          </a:p>
        </p:txBody>
      </p:sp>
      <p:pic>
        <p:nvPicPr>
          <p:cNvPr id="5" name="Tijdelijke aanduiding voor inhoud 4">
            <a:extLst>
              <a:ext uri="{FF2B5EF4-FFF2-40B4-BE49-F238E27FC236}">
                <a16:creationId xmlns:a16="http://schemas.microsoft.com/office/drawing/2014/main" id="{9AFB7F3A-23CE-AF39-A36D-39CA59EF1F86}"/>
              </a:ext>
            </a:extLst>
          </p:cNvPr>
          <p:cNvPicPr>
            <a:picLocks noGrp="1" noChangeAspect="1"/>
          </p:cNvPicPr>
          <p:nvPr>
            <p:ph idx="1"/>
          </p:nvPr>
        </p:nvPicPr>
        <p:blipFill>
          <a:blip r:embed="rId2"/>
          <a:stretch>
            <a:fillRect/>
          </a:stretch>
        </p:blipFill>
        <p:spPr>
          <a:xfrm>
            <a:off x="838200" y="1789411"/>
            <a:ext cx="9700034" cy="4351338"/>
          </a:xfrm>
        </p:spPr>
      </p:pic>
      <p:pic>
        <p:nvPicPr>
          <p:cNvPr id="2050" name="Picture 2" descr="Map: Landschapspark 'De Zwaan' | Gemeente Schoten">
            <a:extLst>
              <a:ext uri="{FF2B5EF4-FFF2-40B4-BE49-F238E27FC236}">
                <a16:creationId xmlns:a16="http://schemas.microsoft.com/office/drawing/2014/main" id="{E373BD33-F684-9E6C-6498-962576C9E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992" y="1690688"/>
            <a:ext cx="428625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14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65842-6C8F-8C16-4EE9-85A2E3F273B9}"/>
              </a:ext>
            </a:extLst>
          </p:cNvPr>
          <p:cNvSpPr>
            <a:spLocks noGrp="1"/>
          </p:cNvSpPr>
          <p:nvPr>
            <p:ph type="title"/>
          </p:nvPr>
        </p:nvSpPr>
        <p:spPr/>
        <p:txBody>
          <a:bodyPr/>
          <a:lstStyle/>
          <a:p>
            <a:r>
              <a:rPr lang="nl-NL" dirty="0"/>
              <a:t>Klein Schijn(vallei) – onbekend/onbemind</a:t>
            </a:r>
            <a:endParaRPr lang="nl-BE" dirty="0"/>
          </a:p>
        </p:txBody>
      </p:sp>
      <p:pic>
        <p:nvPicPr>
          <p:cNvPr id="5" name="Tijdelijke aanduiding voor inhoud 4">
            <a:extLst>
              <a:ext uri="{FF2B5EF4-FFF2-40B4-BE49-F238E27FC236}">
                <a16:creationId xmlns:a16="http://schemas.microsoft.com/office/drawing/2014/main" id="{B9B18B6A-0647-22E5-434B-9A9EC47CEB6A}"/>
              </a:ext>
            </a:extLst>
          </p:cNvPr>
          <p:cNvPicPr>
            <a:picLocks noGrp="1" noChangeAspect="1"/>
          </p:cNvPicPr>
          <p:nvPr>
            <p:ph idx="1"/>
          </p:nvPr>
        </p:nvPicPr>
        <p:blipFill>
          <a:blip r:embed="rId2"/>
          <a:stretch>
            <a:fillRect/>
          </a:stretch>
        </p:blipFill>
        <p:spPr>
          <a:xfrm>
            <a:off x="807868" y="1690688"/>
            <a:ext cx="9452359" cy="4729918"/>
          </a:xfrm>
        </p:spPr>
      </p:pic>
      <p:sp>
        <p:nvSpPr>
          <p:cNvPr id="3" name="Tijdelijke aanduiding voor voettekst 2">
            <a:extLst>
              <a:ext uri="{FF2B5EF4-FFF2-40B4-BE49-F238E27FC236}">
                <a16:creationId xmlns:a16="http://schemas.microsoft.com/office/drawing/2014/main" id="{66E515CB-87ED-FD5A-2787-A842912C275A}"/>
              </a:ext>
            </a:extLst>
          </p:cNvPr>
          <p:cNvSpPr>
            <a:spLocks noGrp="1"/>
          </p:cNvSpPr>
          <p:nvPr>
            <p:ph type="ftr" sz="quarter" idx="11"/>
          </p:nvPr>
        </p:nvSpPr>
        <p:spPr/>
        <p:txBody>
          <a:bodyPr/>
          <a:lstStyle/>
          <a:p>
            <a:endParaRPr lang="nl-BE" dirty="0"/>
          </a:p>
        </p:txBody>
      </p:sp>
    </p:spTree>
    <p:extLst>
      <p:ext uri="{BB962C8B-B14F-4D97-AF65-F5344CB8AC3E}">
        <p14:creationId xmlns:p14="http://schemas.microsoft.com/office/powerpoint/2010/main" val="4037993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B49C-5C3D-5748-B410-9F90BBE9B9EA}"/>
              </a:ext>
            </a:extLst>
          </p:cNvPr>
          <p:cNvSpPr>
            <a:spLocks noGrp="1"/>
          </p:cNvSpPr>
          <p:nvPr>
            <p:ph type="title"/>
          </p:nvPr>
        </p:nvSpPr>
        <p:spPr>
          <a:xfrm>
            <a:off x="6582052" y="-1942812"/>
            <a:ext cx="4383202" cy="473050"/>
          </a:xfrm>
        </p:spPr>
        <p:txBody>
          <a:bodyPr>
            <a:normAutofit fontScale="90000"/>
          </a:bodyPr>
          <a:lstStyle/>
          <a:p>
            <a:endParaRPr lang="nl-BE" dirty="0"/>
          </a:p>
        </p:txBody>
      </p:sp>
      <p:sp>
        <p:nvSpPr>
          <p:cNvPr id="3" name="Tijdelijke aanduiding voor inhoud 2">
            <a:extLst>
              <a:ext uri="{FF2B5EF4-FFF2-40B4-BE49-F238E27FC236}">
                <a16:creationId xmlns:a16="http://schemas.microsoft.com/office/drawing/2014/main" id="{D8DA5723-75F0-F212-4327-E63195E9DD30}"/>
              </a:ext>
            </a:extLst>
          </p:cNvPr>
          <p:cNvSpPr>
            <a:spLocks noGrp="1"/>
          </p:cNvSpPr>
          <p:nvPr>
            <p:ph idx="1"/>
          </p:nvPr>
        </p:nvSpPr>
        <p:spPr>
          <a:xfrm>
            <a:off x="678401" y="2049096"/>
            <a:ext cx="10515600" cy="4351338"/>
          </a:xfrm>
        </p:spPr>
        <p:txBody>
          <a:bodyPr>
            <a:normAutofit/>
          </a:bodyPr>
          <a:lstStyle/>
          <a:p>
            <a:pPr marL="0" indent="0">
              <a:buNone/>
            </a:pPr>
            <a:endParaRPr lang="nl-NL" dirty="0">
              <a:latin typeface="Arial" panose="020B0604020202020204" pitchFamily="34" charset="0"/>
              <a:cs typeface="Arial" panose="020B0604020202020204" pitchFamily="34" charset="0"/>
            </a:endParaRPr>
          </a:p>
          <a:p>
            <a:pPr marL="0" indent="0">
              <a:buNone/>
            </a:pPr>
            <a:r>
              <a:rPr lang="nl-NL" dirty="0">
                <a:latin typeface="Arial" panose="020B0604020202020204" pitchFamily="34" charset="0"/>
                <a:cs typeface="Arial" panose="020B0604020202020204" pitchFamily="34" charset="0"/>
              </a:rPr>
              <a:t>- Waterveiligheid</a:t>
            </a:r>
            <a:endParaRPr lang="nl-BE" dirty="0">
              <a:latin typeface="Arial" panose="020B0604020202020204" pitchFamily="34" charset="0"/>
              <a:cs typeface="Arial" panose="020B0604020202020204" pitchFamily="34" charset="0"/>
            </a:endParaRPr>
          </a:p>
          <a:p>
            <a:pPr>
              <a:buFontTx/>
              <a:buChar char="-"/>
            </a:pPr>
            <a:r>
              <a:rPr lang="nl-BE" dirty="0">
                <a:latin typeface="Arial" panose="020B0604020202020204" pitchFamily="34" charset="0"/>
                <a:cs typeface="Arial" panose="020B0604020202020204" pitchFamily="34" charset="0"/>
              </a:rPr>
              <a:t>Toekomstig Waterwingebied </a:t>
            </a:r>
            <a:r>
              <a:rPr lang="nl-BE" dirty="0" err="1">
                <a:latin typeface="Arial" panose="020B0604020202020204" pitchFamily="34" charset="0"/>
                <a:cs typeface="Arial" panose="020B0604020202020204" pitchFamily="34" charset="0"/>
              </a:rPr>
              <a:t>Pidpa</a:t>
            </a:r>
            <a:endParaRPr lang="nl-BE" dirty="0">
              <a:latin typeface="Arial" panose="020B0604020202020204" pitchFamily="34" charset="0"/>
              <a:cs typeface="Arial" panose="020B0604020202020204" pitchFamily="34" charset="0"/>
            </a:endParaRPr>
          </a:p>
          <a:p>
            <a:pPr>
              <a:buFontTx/>
              <a:buChar char="-"/>
            </a:pPr>
            <a:r>
              <a:rPr lang="nl-BE" dirty="0">
                <a:latin typeface="Arial" panose="020B0604020202020204" pitchFamily="34" charset="0"/>
                <a:cs typeface="Arial" panose="020B0604020202020204" pitchFamily="34" charset="0"/>
              </a:rPr>
              <a:t>Landbouw</a:t>
            </a:r>
          </a:p>
          <a:p>
            <a:pPr>
              <a:buFontTx/>
              <a:buChar char="-"/>
            </a:pPr>
            <a:r>
              <a:rPr lang="nl-BE" dirty="0">
                <a:latin typeface="Arial" panose="020B0604020202020204" pitchFamily="34" charset="0"/>
                <a:cs typeface="Arial" panose="020B0604020202020204" pitchFamily="34" charset="0"/>
              </a:rPr>
              <a:t>Zachte (wandel)recreatie</a:t>
            </a:r>
          </a:p>
          <a:p>
            <a:pPr>
              <a:buFontTx/>
              <a:buChar char="-"/>
            </a:pPr>
            <a:r>
              <a:rPr lang="nl-BE" dirty="0">
                <a:latin typeface="Arial" panose="020B0604020202020204" pitchFamily="34" charset="0"/>
                <a:cs typeface="Arial" panose="020B0604020202020204" pitchFamily="34" charset="0"/>
              </a:rPr>
              <a:t>Ontwikkeling </a:t>
            </a:r>
            <a:r>
              <a:rPr lang="nl-BE" dirty="0" err="1">
                <a:latin typeface="Arial" panose="020B0604020202020204" pitchFamily="34" charset="0"/>
                <a:cs typeface="Arial" panose="020B0604020202020204" pitchFamily="34" charset="0"/>
              </a:rPr>
              <a:t>beekbegeleidend</a:t>
            </a:r>
            <a:r>
              <a:rPr lang="nl-BE" dirty="0">
                <a:latin typeface="Arial" panose="020B0604020202020204" pitchFamily="34" charset="0"/>
                <a:cs typeface="Arial" panose="020B0604020202020204" pitchFamily="34" charset="0"/>
              </a:rPr>
              <a:t> bos</a:t>
            </a:r>
          </a:p>
          <a:p>
            <a:pPr>
              <a:buFontTx/>
              <a:buChar char="-"/>
            </a:pPr>
            <a:r>
              <a:rPr lang="nl-BE" dirty="0">
                <a:latin typeface="Arial" panose="020B0604020202020204" pitchFamily="34" charset="0"/>
                <a:cs typeface="Arial" panose="020B0604020202020204" pitchFamily="34" charset="0"/>
              </a:rPr>
              <a:t>Structuurkenmerken beek verbeteren (</a:t>
            </a:r>
            <a:r>
              <a:rPr lang="nl-BE" dirty="0" err="1">
                <a:latin typeface="Arial" panose="020B0604020202020204" pitchFamily="34" charset="0"/>
                <a:cs typeface="Arial" panose="020B0604020202020204" pitchFamily="34" charset="0"/>
              </a:rPr>
              <a:t>meandering</a:t>
            </a:r>
            <a:r>
              <a:rPr lang="nl-BE" dirty="0">
                <a:latin typeface="Arial" panose="020B0604020202020204" pitchFamily="34" charset="0"/>
                <a:cs typeface="Arial" panose="020B0604020202020204" pitchFamily="34" charset="0"/>
              </a:rPr>
              <a:t>)</a:t>
            </a:r>
          </a:p>
          <a:p>
            <a:pPr>
              <a:buFontTx/>
              <a:buChar char="-"/>
            </a:pPr>
            <a:r>
              <a:rPr lang="nl-BE" b="1" dirty="0">
                <a:latin typeface="Arial" panose="020B0604020202020204" pitchFamily="34" charset="0"/>
                <a:cs typeface="Arial" panose="020B0604020202020204" pitchFamily="34" charset="0"/>
              </a:rPr>
              <a:t>Coöperatie</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Gruunrant</a:t>
            </a:r>
            <a:r>
              <a:rPr lang="nl-BE" dirty="0">
                <a:latin typeface="Arial" panose="020B0604020202020204" pitchFamily="34" charset="0"/>
                <a:cs typeface="Arial" panose="020B0604020202020204" pitchFamily="34" charset="0"/>
              </a:rPr>
              <a:t>, </a:t>
            </a:r>
            <a:r>
              <a:rPr lang="nl-BE" dirty="0" err="1">
                <a:latin typeface="Arial" panose="020B0604020202020204" pitchFamily="34" charset="0"/>
                <a:cs typeface="Arial" panose="020B0604020202020204" pitchFamily="34" charset="0"/>
              </a:rPr>
              <a:t>GroenKruis</a:t>
            </a:r>
            <a:r>
              <a:rPr lang="nl-BE" dirty="0">
                <a:latin typeface="Arial" panose="020B0604020202020204" pitchFamily="34" charset="0"/>
                <a:cs typeface="Arial" panose="020B0604020202020204" pitchFamily="34" charset="0"/>
              </a:rPr>
              <a:t>, lokale besturen)</a:t>
            </a:r>
            <a:endParaRPr lang="nl-NL" dirty="0">
              <a:latin typeface="Arial" panose="020B0604020202020204" pitchFamily="34" charset="0"/>
              <a:cs typeface="Arial" panose="020B0604020202020204" pitchFamily="34" charset="0"/>
            </a:endParaRPr>
          </a:p>
        </p:txBody>
      </p:sp>
      <p:sp>
        <p:nvSpPr>
          <p:cNvPr id="6" name="Tijdelijke aanduiding voor voettekst 5">
            <a:extLst>
              <a:ext uri="{FF2B5EF4-FFF2-40B4-BE49-F238E27FC236}">
                <a16:creationId xmlns:a16="http://schemas.microsoft.com/office/drawing/2014/main" id="{7D1E8D24-A6E8-2CC8-E4F6-D1905AEE1077}"/>
              </a:ext>
            </a:extLst>
          </p:cNvPr>
          <p:cNvSpPr>
            <a:spLocks noGrp="1"/>
          </p:cNvSpPr>
          <p:nvPr>
            <p:ph type="ftr" sz="quarter" idx="11"/>
          </p:nvPr>
        </p:nvSpPr>
        <p:spPr/>
        <p:txBody>
          <a:bodyPr/>
          <a:lstStyle/>
          <a:p>
            <a:endParaRPr lang="nl-BE" dirty="0"/>
          </a:p>
        </p:txBody>
      </p:sp>
      <p:pic>
        <p:nvPicPr>
          <p:cNvPr id="2050" name="Picture 2" descr="TOUR DE FRANS: Ontdek het Schijn">
            <a:extLst>
              <a:ext uri="{FF2B5EF4-FFF2-40B4-BE49-F238E27FC236}">
                <a16:creationId xmlns:a16="http://schemas.microsoft.com/office/drawing/2014/main" id="{C1BCE11E-D8DA-41C7-BD4E-F664CA9DF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052" y="2080539"/>
            <a:ext cx="5009966" cy="3767511"/>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80B5A43-1EBA-77C8-B385-33A776B982C5}"/>
              </a:ext>
            </a:extLst>
          </p:cNvPr>
          <p:cNvSpPr txBox="1"/>
          <p:nvPr/>
        </p:nvSpPr>
        <p:spPr>
          <a:xfrm>
            <a:off x="599982" y="1053064"/>
            <a:ext cx="6094520" cy="954107"/>
          </a:xfrm>
          <a:prstGeom prst="rect">
            <a:avLst/>
          </a:prstGeom>
          <a:noFill/>
        </p:spPr>
        <p:txBody>
          <a:bodyPr wrap="square">
            <a:spAutoFit/>
          </a:bodyPr>
          <a:lstStyle/>
          <a:p>
            <a:r>
              <a:rPr lang="nl-NL" sz="2800" b="1" dirty="0">
                <a:solidFill>
                  <a:schemeClr val="accent2"/>
                </a:solidFill>
              </a:rPr>
              <a:t>Klein Schijn : glinsterend lint vol opportuniteiten</a:t>
            </a:r>
            <a:endParaRPr lang="nl-BE" sz="2800" b="1" dirty="0">
              <a:solidFill>
                <a:schemeClr val="accent2"/>
              </a:solidFill>
            </a:endParaRPr>
          </a:p>
        </p:txBody>
      </p:sp>
      <p:pic>
        <p:nvPicPr>
          <p:cNvPr id="3074" name="Picture 2" descr="Bever">
            <a:extLst>
              <a:ext uri="{FF2B5EF4-FFF2-40B4-BE49-F238E27FC236}">
                <a16:creationId xmlns:a16="http://schemas.microsoft.com/office/drawing/2014/main" id="{6CF3B55A-3ABD-39D0-18B6-903D606E5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643" y="285058"/>
            <a:ext cx="2619375" cy="17535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uskuskruid - Adoxa moschatellina">
            <a:extLst>
              <a:ext uri="{FF2B5EF4-FFF2-40B4-BE49-F238E27FC236}">
                <a16:creationId xmlns:a16="http://schemas.microsoft.com/office/drawing/2014/main" id="{86F00A6B-2B12-1DCE-9530-23AB57EF5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052" y="277779"/>
            <a:ext cx="2390591" cy="176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6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A2BE4-A809-CE86-8F00-E58974A58865}"/>
              </a:ext>
            </a:extLst>
          </p:cNvPr>
          <p:cNvSpPr>
            <a:spLocks noGrp="1"/>
          </p:cNvSpPr>
          <p:nvPr>
            <p:ph type="title"/>
          </p:nvPr>
        </p:nvSpPr>
        <p:spPr/>
        <p:txBody>
          <a:bodyPr/>
          <a:lstStyle/>
          <a:p>
            <a:r>
              <a:rPr lang="nl-NL" dirty="0" err="1"/>
              <a:t>Laarsebeek</a:t>
            </a:r>
            <a:r>
              <a:rPr lang="nl-NL" dirty="0"/>
              <a:t> - opwaarderen</a:t>
            </a:r>
            <a:endParaRPr lang="nl-BE" dirty="0"/>
          </a:p>
        </p:txBody>
      </p:sp>
      <p:sp>
        <p:nvSpPr>
          <p:cNvPr id="3" name="Tijdelijke aanduiding voor inhoud 2">
            <a:extLst>
              <a:ext uri="{FF2B5EF4-FFF2-40B4-BE49-F238E27FC236}">
                <a16:creationId xmlns:a16="http://schemas.microsoft.com/office/drawing/2014/main" id="{820A4601-9B6E-A985-554A-A50BDA4DCF70}"/>
              </a:ext>
            </a:extLst>
          </p:cNvPr>
          <p:cNvSpPr>
            <a:spLocks noGrp="1"/>
          </p:cNvSpPr>
          <p:nvPr>
            <p:ph idx="1"/>
          </p:nvPr>
        </p:nvSpPr>
        <p:spPr>
          <a:xfrm>
            <a:off x="634014" y="1602675"/>
            <a:ext cx="10515600" cy="4351338"/>
          </a:xfrm>
        </p:spPr>
        <p:txBody>
          <a:bodyPr/>
          <a:lstStyle/>
          <a:p>
            <a:r>
              <a:rPr lang="nl-NL" dirty="0"/>
              <a:t>Schoon water houden!</a:t>
            </a:r>
          </a:p>
          <a:p>
            <a:r>
              <a:rPr lang="nl-NL" dirty="0"/>
              <a:t>Aquanautstudie DIW </a:t>
            </a:r>
            <a:r>
              <a:rPr lang="nl-NL" dirty="0" err="1"/>
              <a:t>Laarsebeek</a:t>
            </a:r>
            <a:r>
              <a:rPr lang="nl-NL" dirty="0"/>
              <a:t> (2025)</a:t>
            </a:r>
          </a:p>
          <a:p>
            <a:r>
              <a:rPr lang="nl-NL" dirty="0"/>
              <a:t>Verbindingsgracht Fort / Rietbeemden </a:t>
            </a:r>
          </a:p>
          <a:p>
            <a:endParaRPr lang="nl-NL" dirty="0"/>
          </a:p>
          <a:p>
            <a:endParaRPr lang="nl-BE" dirty="0"/>
          </a:p>
        </p:txBody>
      </p:sp>
      <p:sp>
        <p:nvSpPr>
          <p:cNvPr id="6" name="Tijdelijke aanduiding voor voettekst 5">
            <a:extLst>
              <a:ext uri="{FF2B5EF4-FFF2-40B4-BE49-F238E27FC236}">
                <a16:creationId xmlns:a16="http://schemas.microsoft.com/office/drawing/2014/main" id="{802BDD35-17AF-BC1C-5B16-AECF5C4B614C}"/>
              </a:ext>
            </a:extLst>
          </p:cNvPr>
          <p:cNvSpPr>
            <a:spLocks noGrp="1"/>
          </p:cNvSpPr>
          <p:nvPr>
            <p:ph type="ftr" sz="quarter" idx="11"/>
          </p:nvPr>
        </p:nvSpPr>
        <p:spPr/>
        <p:txBody>
          <a:bodyPr/>
          <a:lstStyle/>
          <a:p>
            <a:endParaRPr lang="nl-BE" dirty="0"/>
          </a:p>
        </p:txBody>
      </p:sp>
      <p:pic>
        <p:nvPicPr>
          <p:cNvPr id="1026" name="Picture 2" descr="Casa Callenta - De Laarse Beek kronkelt zich een weg door... | Facebook">
            <a:extLst>
              <a:ext uri="{FF2B5EF4-FFF2-40B4-BE49-F238E27FC236}">
                <a16:creationId xmlns:a16="http://schemas.microsoft.com/office/drawing/2014/main" id="{2F44C1B2-8901-66BE-56E4-2A3D65574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691" y="365125"/>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79D84FB-2E6C-3885-0101-DEBABB25FA9F}"/>
              </a:ext>
            </a:extLst>
          </p:cNvPr>
          <p:cNvPicPr>
            <a:picLocks noChangeAspect="1"/>
          </p:cNvPicPr>
          <p:nvPr/>
        </p:nvPicPr>
        <p:blipFill>
          <a:blip r:embed="rId3"/>
          <a:stretch>
            <a:fillRect/>
          </a:stretch>
        </p:blipFill>
        <p:spPr>
          <a:xfrm>
            <a:off x="728893" y="3091021"/>
            <a:ext cx="5068225" cy="3095466"/>
          </a:xfrm>
          <a:prstGeom prst="rect">
            <a:avLst/>
          </a:prstGeom>
        </p:spPr>
      </p:pic>
      <p:pic>
        <p:nvPicPr>
          <p:cNvPr id="1030" name="Picture 6" descr="Zo lok je libellen en juffers naar je tuin – Buitenleven">
            <a:extLst>
              <a:ext uri="{FF2B5EF4-FFF2-40B4-BE49-F238E27FC236}">
                <a16:creationId xmlns:a16="http://schemas.microsoft.com/office/drawing/2014/main" id="{C9442E6D-0C82-DD92-3BA5-3118A3E20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4691" y="4105798"/>
            <a:ext cx="26193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vierdonderpad Cottus gobio">
            <a:extLst>
              <a:ext uri="{FF2B5EF4-FFF2-40B4-BE49-F238E27FC236}">
                <a16:creationId xmlns:a16="http://schemas.microsoft.com/office/drawing/2014/main" id="{AB10FDB5-F7D6-EA59-7EB5-78C7C26CA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4691" y="2181384"/>
            <a:ext cx="260985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ote gele kwikstaart - Grey Wagtail - Birdimage">
            <a:extLst>
              <a:ext uri="{FF2B5EF4-FFF2-40B4-BE49-F238E27FC236}">
                <a16:creationId xmlns:a16="http://schemas.microsoft.com/office/drawing/2014/main" id="{01134E24-0658-1A9D-0343-B2B62F539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455" y="4105798"/>
            <a:ext cx="2686050"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6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3CCFB-6BAA-0E77-29A6-78322F40D678}"/>
              </a:ext>
            </a:extLst>
          </p:cNvPr>
          <p:cNvSpPr>
            <a:spLocks noGrp="1"/>
          </p:cNvSpPr>
          <p:nvPr>
            <p:ph type="title"/>
          </p:nvPr>
        </p:nvSpPr>
        <p:spPr/>
        <p:txBody>
          <a:bodyPr/>
          <a:lstStyle/>
          <a:p>
            <a:endParaRPr lang="nl-BE" dirty="0"/>
          </a:p>
        </p:txBody>
      </p:sp>
      <p:pic>
        <p:nvPicPr>
          <p:cNvPr id="6" name="Tijdelijke aanduiding voor inhoud 5">
            <a:extLst>
              <a:ext uri="{FF2B5EF4-FFF2-40B4-BE49-F238E27FC236}">
                <a16:creationId xmlns:a16="http://schemas.microsoft.com/office/drawing/2014/main" id="{987B8E71-AABF-88C5-2300-0F02672007FE}"/>
              </a:ext>
            </a:extLst>
          </p:cNvPr>
          <p:cNvPicPr>
            <a:picLocks noGrp="1" noChangeAspect="1"/>
          </p:cNvPicPr>
          <p:nvPr>
            <p:ph idx="1"/>
          </p:nvPr>
        </p:nvPicPr>
        <p:blipFill>
          <a:blip r:embed="rId2"/>
          <a:stretch>
            <a:fillRect/>
          </a:stretch>
        </p:blipFill>
        <p:spPr>
          <a:xfrm>
            <a:off x="571524" y="451513"/>
            <a:ext cx="10299670" cy="5499824"/>
          </a:xfrm>
        </p:spPr>
      </p:pic>
      <p:sp>
        <p:nvSpPr>
          <p:cNvPr id="4" name="Tijdelijke aanduiding voor voettekst 3">
            <a:extLst>
              <a:ext uri="{FF2B5EF4-FFF2-40B4-BE49-F238E27FC236}">
                <a16:creationId xmlns:a16="http://schemas.microsoft.com/office/drawing/2014/main" id="{13A97282-1C95-0736-B6D4-9D114F641558}"/>
              </a:ext>
            </a:extLst>
          </p:cNvPr>
          <p:cNvSpPr>
            <a:spLocks noGrp="1"/>
          </p:cNvSpPr>
          <p:nvPr>
            <p:ph type="ftr" sz="quarter" idx="11"/>
          </p:nvPr>
        </p:nvSpPr>
        <p:spPr/>
        <p:txBody>
          <a:bodyPr/>
          <a:lstStyle/>
          <a:p>
            <a:endParaRPr lang="nl-BE" dirty="0"/>
          </a:p>
        </p:txBody>
      </p:sp>
    </p:spTree>
    <p:extLst>
      <p:ext uri="{BB962C8B-B14F-4D97-AF65-F5344CB8AC3E}">
        <p14:creationId xmlns:p14="http://schemas.microsoft.com/office/powerpoint/2010/main" val="234778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8021C-255A-07B4-81AD-0B7C6CF15F8D}"/>
              </a:ext>
            </a:extLst>
          </p:cNvPr>
          <p:cNvSpPr>
            <a:spLocks noGrp="1"/>
          </p:cNvSpPr>
          <p:nvPr>
            <p:ph type="title"/>
          </p:nvPr>
        </p:nvSpPr>
        <p:spPr>
          <a:xfrm>
            <a:off x="838200" y="387394"/>
            <a:ext cx="10515600" cy="1325563"/>
          </a:xfrm>
        </p:spPr>
        <p:txBody>
          <a:bodyPr>
            <a:normAutofit fontScale="90000"/>
          </a:bodyPr>
          <a:lstStyle/>
          <a:p>
            <a:r>
              <a:rPr lang="nl-NL" sz="4000" dirty="0"/>
              <a:t>Groen Wijtschot! </a:t>
            </a:r>
            <a:br>
              <a:rPr lang="nl-NL" sz="4000" dirty="0"/>
            </a:br>
            <a:r>
              <a:rPr lang="nl-NL" sz="4000" dirty="0"/>
              <a:t>Stappen zetten naar een inclusieve </a:t>
            </a:r>
            <a:r>
              <a:rPr lang="nl-NL" sz="4000" dirty="0">
                <a:solidFill>
                  <a:schemeClr val="tx1"/>
                </a:solidFill>
              </a:rPr>
              <a:t>zorgboerderij</a:t>
            </a:r>
            <a:endParaRPr lang="nl-BE" sz="4000" dirty="0">
              <a:solidFill>
                <a:schemeClr val="tx1"/>
              </a:solidFill>
            </a:endParaRPr>
          </a:p>
        </p:txBody>
      </p:sp>
      <p:pic>
        <p:nvPicPr>
          <p:cNvPr id="8" name="Tijdelijke aanduiding voor inhoud 7">
            <a:extLst>
              <a:ext uri="{FF2B5EF4-FFF2-40B4-BE49-F238E27FC236}">
                <a16:creationId xmlns:a16="http://schemas.microsoft.com/office/drawing/2014/main" id="{D1B382AA-38A9-98E8-08DC-357E3785F015}"/>
              </a:ext>
            </a:extLst>
          </p:cNvPr>
          <p:cNvPicPr>
            <a:picLocks noGrp="1" noChangeAspect="1"/>
          </p:cNvPicPr>
          <p:nvPr>
            <p:ph idx="1"/>
          </p:nvPr>
        </p:nvPicPr>
        <p:blipFill>
          <a:blip r:embed="rId2"/>
          <a:stretch>
            <a:fillRect/>
          </a:stretch>
        </p:blipFill>
        <p:spPr>
          <a:xfrm>
            <a:off x="976924" y="1712957"/>
            <a:ext cx="4031304" cy="3554951"/>
          </a:xfrm>
        </p:spPr>
      </p:pic>
      <p:sp>
        <p:nvSpPr>
          <p:cNvPr id="3" name="Tijdelijke aanduiding voor voettekst 2">
            <a:extLst>
              <a:ext uri="{FF2B5EF4-FFF2-40B4-BE49-F238E27FC236}">
                <a16:creationId xmlns:a16="http://schemas.microsoft.com/office/drawing/2014/main" id="{A868DE4F-A238-4369-532C-D5D4A3E7C7B7}"/>
              </a:ext>
            </a:extLst>
          </p:cNvPr>
          <p:cNvSpPr>
            <a:spLocks noGrp="1"/>
          </p:cNvSpPr>
          <p:nvPr>
            <p:ph type="ftr" sz="quarter" idx="11"/>
          </p:nvPr>
        </p:nvSpPr>
        <p:spPr/>
        <p:txBody>
          <a:bodyPr/>
          <a:lstStyle/>
          <a:p>
            <a:endParaRPr lang="nl-BE" dirty="0"/>
          </a:p>
        </p:txBody>
      </p:sp>
      <p:pic>
        <p:nvPicPr>
          <p:cNvPr id="9" name="Picture 2" descr="Appels in je tuin? De Sapmobiel komt langs | merksplas.NU">
            <a:extLst>
              <a:ext uri="{FF2B5EF4-FFF2-40B4-BE49-F238E27FC236}">
                <a16:creationId xmlns:a16="http://schemas.microsoft.com/office/drawing/2014/main" id="{B0663A87-2905-DC5C-437F-6C4A1BF0C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592" y="1712957"/>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nheems plantgoed gaat vlot van de hand (Schoten) | De Standaard Mobile">
            <a:extLst>
              <a:ext uri="{FF2B5EF4-FFF2-40B4-BE49-F238E27FC236}">
                <a16:creationId xmlns:a16="http://schemas.microsoft.com/office/drawing/2014/main" id="{62064C25-1703-D110-3029-91358E864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682" y="1712957"/>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98367589-2808-0BE1-0B9F-5DB608D7EFB3}"/>
              </a:ext>
            </a:extLst>
          </p:cNvPr>
          <p:cNvPicPr>
            <a:picLocks noChangeAspect="1"/>
          </p:cNvPicPr>
          <p:nvPr/>
        </p:nvPicPr>
        <p:blipFill>
          <a:blip r:embed="rId5"/>
          <a:stretch>
            <a:fillRect/>
          </a:stretch>
        </p:blipFill>
        <p:spPr>
          <a:xfrm>
            <a:off x="5290592" y="3487694"/>
            <a:ext cx="2752725" cy="1757946"/>
          </a:xfrm>
          <a:prstGeom prst="rect">
            <a:avLst/>
          </a:prstGeom>
        </p:spPr>
      </p:pic>
      <p:pic>
        <p:nvPicPr>
          <p:cNvPr id="12" name="Picture 8" descr="Slim zeldzaamheidslabel voor oude rassen neerhofdieren | VILT vzw">
            <a:extLst>
              <a:ext uri="{FF2B5EF4-FFF2-40B4-BE49-F238E27FC236}">
                <a16:creationId xmlns:a16="http://schemas.microsoft.com/office/drawing/2014/main" id="{6DC6F293-B5A3-CE87-4C39-2B5ED1A7B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5682" y="3495920"/>
            <a:ext cx="2695575" cy="1750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Maurice (74) lag 4 maanden met corona in het ziekenhuis, nu fietst hij weer  rond met minder mobiele mensen (Genk) | Het Belang van Limburg Mobile">
            <a:extLst>
              <a:ext uri="{FF2B5EF4-FFF2-40B4-BE49-F238E27FC236}">
                <a16:creationId xmlns:a16="http://schemas.microsoft.com/office/drawing/2014/main" id="{74A2B9FA-1716-4A29-F7F1-CBBEED0517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192" y="5333673"/>
            <a:ext cx="1632052" cy="10860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ogstfeest op de Zorgboerderij - Hei &amp; wei">
            <a:extLst>
              <a:ext uri="{FF2B5EF4-FFF2-40B4-BE49-F238E27FC236}">
                <a16:creationId xmlns:a16="http://schemas.microsoft.com/office/drawing/2014/main" id="{70CA071D-1E22-EB26-AD23-AE950E27B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5551" y="5341958"/>
            <a:ext cx="2119619" cy="10598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otte Van Mele start zorgboerderij in De Haan: “Kinderen en jongeren  bloeien hier echt open” - KW.be">
            <a:extLst>
              <a:ext uri="{FF2B5EF4-FFF2-40B4-BE49-F238E27FC236}">
                <a16:creationId xmlns:a16="http://schemas.microsoft.com/office/drawing/2014/main" id="{E3E11FF6-B9DE-878C-32F8-FFC24D95A1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4592" y="5341958"/>
            <a:ext cx="1817615" cy="10631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isa en Geert hebben een zorgboerderij | Goedgezind.be">
            <a:extLst>
              <a:ext uri="{FF2B5EF4-FFF2-40B4-BE49-F238E27FC236}">
                <a16:creationId xmlns:a16="http://schemas.microsoft.com/office/drawing/2014/main" id="{F4E4AD65-2BFE-25A2-1A1D-AAA8D76CCF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3641" y="5350820"/>
            <a:ext cx="1817616" cy="1045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oerenmarkt Losser | Hallo Losser">
            <a:extLst>
              <a:ext uri="{FF2B5EF4-FFF2-40B4-BE49-F238E27FC236}">
                <a16:creationId xmlns:a16="http://schemas.microsoft.com/office/drawing/2014/main" id="{AFEAD832-1555-2559-DD2C-D663064DBF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5237" y="5353050"/>
            <a:ext cx="1978880" cy="104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9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88466-FBBB-E3D4-D754-B830030EE793}"/>
              </a:ext>
            </a:extLst>
          </p:cNvPr>
          <p:cNvSpPr>
            <a:spLocks noGrp="1"/>
          </p:cNvSpPr>
          <p:nvPr>
            <p:ph type="ctrTitle"/>
          </p:nvPr>
        </p:nvSpPr>
        <p:spPr/>
        <p:txBody>
          <a:bodyPr/>
          <a:lstStyle/>
          <a:p>
            <a:r>
              <a:rPr lang="nl-NL" dirty="0"/>
              <a:t>Biodiversiteit noodzaak!</a:t>
            </a:r>
            <a:endParaRPr lang="nl-BE" dirty="0"/>
          </a:p>
        </p:txBody>
      </p:sp>
      <p:sp>
        <p:nvSpPr>
          <p:cNvPr id="3" name="Ondertitel 2">
            <a:extLst>
              <a:ext uri="{FF2B5EF4-FFF2-40B4-BE49-F238E27FC236}">
                <a16:creationId xmlns:a16="http://schemas.microsoft.com/office/drawing/2014/main" id="{53E02402-300B-D84C-EC2B-A15D075AD036}"/>
              </a:ext>
            </a:extLst>
          </p:cNvPr>
          <p:cNvSpPr>
            <a:spLocks noGrp="1"/>
          </p:cNvSpPr>
          <p:nvPr>
            <p:ph type="subTitle" idx="1"/>
          </p:nvPr>
        </p:nvSpPr>
        <p:spPr/>
        <p:txBody>
          <a:bodyPr/>
          <a:lstStyle/>
          <a:p>
            <a:r>
              <a:rPr lang="nl-NL" dirty="0"/>
              <a:t>Over biodiversiteit in Schoten en de </a:t>
            </a:r>
            <a:r>
              <a:rPr lang="nl-NL" dirty="0" err="1"/>
              <a:t>Voorkempen</a:t>
            </a:r>
            <a:endParaRPr lang="nl-BE" dirty="0"/>
          </a:p>
        </p:txBody>
      </p:sp>
      <p:pic>
        <p:nvPicPr>
          <p:cNvPr id="4" name="Afbeelding 3" descr="Afbeelding met buitenshuis, plant, hemel, panorama&#10;&#10;Automatisch gegenereerde beschrijving">
            <a:extLst>
              <a:ext uri="{FF2B5EF4-FFF2-40B4-BE49-F238E27FC236}">
                <a16:creationId xmlns:a16="http://schemas.microsoft.com/office/drawing/2014/main" id="{2C46E698-971A-9A06-069E-D4EE54EE6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6497"/>
            <a:ext cx="12192000" cy="2762016"/>
          </a:xfrm>
          <a:prstGeom prst="rect">
            <a:avLst/>
          </a:prstGeom>
        </p:spPr>
      </p:pic>
    </p:spTree>
    <p:extLst>
      <p:ext uri="{BB962C8B-B14F-4D97-AF65-F5344CB8AC3E}">
        <p14:creationId xmlns:p14="http://schemas.microsoft.com/office/powerpoint/2010/main" val="1225404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55F8D-088D-9829-CF12-70CB4DD4B6BC}"/>
              </a:ext>
            </a:extLst>
          </p:cNvPr>
          <p:cNvSpPr>
            <a:spLocks noGrp="1"/>
          </p:cNvSpPr>
          <p:nvPr>
            <p:ph type="title"/>
          </p:nvPr>
        </p:nvSpPr>
        <p:spPr/>
        <p:txBody>
          <a:bodyPr/>
          <a:lstStyle/>
          <a:p>
            <a:r>
              <a:rPr lang="nl-NL" dirty="0"/>
              <a:t>Soortenbescherming</a:t>
            </a:r>
            <a:endParaRPr lang="nl-BE" dirty="0"/>
          </a:p>
        </p:txBody>
      </p:sp>
      <p:pic>
        <p:nvPicPr>
          <p:cNvPr id="4098" name="Picture 2" descr="Rivierdonderpad">
            <a:extLst>
              <a:ext uri="{FF2B5EF4-FFF2-40B4-BE49-F238E27FC236}">
                <a16:creationId xmlns:a16="http://schemas.microsoft.com/office/drawing/2014/main" id="{E43E7279-2CEE-4424-F440-D921FF8E43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1680" y="1566177"/>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a:extLst>
              <a:ext uri="{FF2B5EF4-FFF2-40B4-BE49-F238E27FC236}">
                <a16:creationId xmlns:a16="http://schemas.microsoft.com/office/drawing/2014/main" id="{4FB6B257-CEB4-60AC-86F5-AD574AE188FF}"/>
              </a:ext>
            </a:extLst>
          </p:cNvPr>
          <p:cNvSpPr>
            <a:spLocks noGrp="1"/>
          </p:cNvSpPr>
          <p:nvPr>
            <p:ph type="ftr" sz="quarter" idx="11"/>
          </p:nvPr>
        </p:nvSpPr>
        <p:spPr/>
        <p:txBody>
          <a:bodyPr/>
          <a:lstStyle/>
          <a:p>
            <a:r>
              <a:rPr lang="nl-BE"/>
              <a:t>RC Milieu &amp; Klimaat 15-04-2024</a:t>
            </a:r>
          </a:p>
        </p:txBody>
      </p:sp>
      <p:pic>
        <p:nvPicPr>
          <p:cNvPr id="4100" name="Picture 4" descr="Kleine modderkruiper | Natura2000">
            <a:extLst>
              <a:ext uri="{FF2B5EF4-FFF2-40B4-BE49-F238E27FC236}">
                <a16:creationId xmlns:a16="http://schemas.microsoft.com/office/drawing/2014/main" id="{73C920BD-8390-B2D1-442D-3A3F9451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137" y="1566177"/>
            <a:ext cx="2695574" cy="15216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uismus | Vogelbescherming">
            <a:extLst>
              <a:ext uri="{FF2B5EF4-FFF2-40B4-BE49-F238E27FC236}">
                <a16:creationId xmlns:a16="http://schemas.microsoft.com/office/drawing/2014/main" id="{2A6D66DF-5E20-2BCE-E538-E640DA545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680" y="3184956"/>
            <a:ext cx="30289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onte vliegenvanger | Vogelbescherming">
            <a:extLst>
              <a:ext uri="{FF2B5EF4-FFF2-40B4-BE49-F238E27FC236}">
                <a16:creationId xmlns:a16="http://schemas.microsoft.com/office/drawing/2014/main" id="{2F05857A-752C-D45A-195D-064902D29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9137" y="3184956"/>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 Kerkuil - geluid / zang beluisteren.">
            <a:extLst>
              <a:ext uri="{FF2B5EF4-FFF2-40B4-BE49-F238E27FC236}">
                <a16:creationId xmlns:a16="http://schemas.microsoft.com/office/drawing/2014/main" id="{6C473077-9BA2-AF83-9AA1-4AA97966C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3219" y="3215827"/>
            <a:ext cx="2304727" cy="172632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gel in de tuin">
            <a:extLst>
              <a:ext uri="{FF2B5EF4-FFF2-40B4-BE49-F238E27FC236}">
                <a16:creationId xmlns:a16="http://schemas.microsoft.com/office/drawing/2014/main" id="{319991A5-191C-4CD3-3375-254D2E04A7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80" y="4984710"/>
            <a:ext cx="302895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e: het zomerwild | Kokswereld">
            <a:extLst>
              <a:ext uri="{FF2B5EF4-FFF2-40B4-BE49-F238E27FC236}">
                <a16:creationId xmlns:a16="http://schemas.microsoft.com/office/drawing/2014/main" id="{A3A2E049-1261-D127-8B5B-DB806377A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9137" y="4994234"/>
            <a:ext cx="2695574"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oommarter - Natuurfotografie">
            <a:extLst>
              <a:ext uri="{FF2B5EF4-FFF2-40B4-BE49-F238E27FC236}">
                <a16:creationId xmlns:a16="http://schemas.microsoft.com/office/drawing/2014/main" id="{3744785C-0964-AF1E-7913-16153416C9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3218" y="5003760"/>
            <a:ext cx="230472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Phegeavlinder | NL: Phegeavlinder, Melkdrupje GB: Nine-spott… | Flickr">
            <a:extLst>
              <a:ext uri="{FF2B5EF4-FFF2-40B4-BE49-F238E27FC236}">
                <a16:creationId xmlns:a16="http://schemas.microsoft.com/office/drawing/2014/main" id="{0793B630-D9FF-75A2-1F7C-5223AD0CED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23218" y="1566177"/>
            <a:ext cx="2304727" cy="157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47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75C19-93A8-31A1-0302-D7429F9A3FB3}"/>
              </a:ext>
            </a:extLst>
          </p:cNvPr>
          <p:cNvSpPr>
            <a:spLocks noGrp="1"/>
          </p:cNvSpPr>
          <p:nvPr>
            <p:ph type="title"/>
          </p:nvPr>
        </p:nvSpPr>
        <p:spPr/>
        <p:txBody>
          <a:bodyPr/>
          <a:lstStyle/>
          <a:p>
            <a:r>
              <a:rPr lang="nl-NL" dirty="0"/>
              <a:t>SAMENWERKING TROEF</a:t>
            </a:r>
            <a:endParaRPr lang="nl-BE" dirty="0"/>
          </a:p>
        </p:txBody>
      </p:sp>
      <p:sp>
        <p:nvSpPr>
          <p:cNvPr id="3" name="Tijdelijke aanduiding voor inhoud 2">
            <a:extLst>
              <a:ext uri="{FF2B5EF4-FFF2-40B4-BE49-F238E27FC236}">
                <a16:creationId xmlns:a16="http://schemas.microsoft.com/office/drawing/2014/main" id="{1A6C6474-4CE3-2D58-8618-346D7FC5490B}"/>
              </a:ext>
            </a:extLst>
          </p:cNvPr>
          <p:cNvSpPr>
            <a:spLocks noGrp="1"/>
          </p:cNvSpPr>
          <p:nvPr>
            <p:ph idx="1"/>
          </p:nvPr>
        </p:nvSpPr>
        <p:spPr/>
        <p:txBody>
          <a:bodyPr/>
          <a:lstStyle/>
          <a:p>
            <a:r>
              <a:rPr lang="nl-NL" dirty="0">
                <a:latin typeface="Arial" panose="020B0604020202020204" pitchFamily="34" charset="0"/>
                <a:cs typeface="Arial" panose="020B0604020202020204" pitchFamily="34" charset="0"/>
              </a:rPr>
              <a:t>ANB – VMM – Omgeving</a:t>
            </a:r>
          </a:p>
          <a:p>
            <a:r>
              <a:rPr lang="nl-NL" dirty="0" err="1">
                <a:latin typeface="Arial" panose="020B0604020202020204" pitchFamily="34" charset="0"/>
                <a:cs typeface="Arial" panose="020B0604020202020204" pitchFamily="34" charset="0"/>
              </a:rPr>
              <a:t>Gruunrant</a:t>
            </a:r>
            <a:r>
              <a:rPr lang="nl-NL" dirty="0">
                <a:latin typeface="Arial" panose="020B0604020202020204" pitchFamily="34" charset="0"/>
                <a:cs typeface="Arial" panose="020B0604020202020204" pitchFamily="34" charset="0"/>
              </a:rPr>
              <a:t> (NGO – burgerbeweging)</a:t>
            </a:r>
          </a:p>
          <a:p>
            <a:r>
              <a:rPr lang="nl-NL" dirty="0">
                <a:latin typeface="Arial" panose="020B0604020202020204" pitchFamily="34" charset="0"/>
                <a:cs typeface="Arial" panose="020B0604020202020204" pitchFamily="34" charset="0"/>
              </a:rPr>
              <a:t>Natuurpunt/VELT/Imkers/D4N/</a:t>
            </a:r>
            <a:r>
              <a:rPr lang="nl-NL" dirty="0" err="1">
                <a:latin typeface="Arial" panose="020B0604020202020204" pitchFamily="34" charset="0"/>
                <a:cs typeface="Arial" panose="020B0604020202020204" pitchFamily="34" charset="0"/>
              </a:rPr>
              <a:t>StudijoBos</a:t>
            </a: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Regionaal Landschap De </a:t>
            </a:r>
            <a:r>
              <a:rPr lang="nl-NL" dirty="0" err="1">
                <a:latin typeface="Arial" panose="020B0604020202020204" pitchFamily="34" charset="0"/>
                <a:cs typeface="Arial" panose="020B0604020202020204" pitchFamily="34" charset="0"/>
              </a:rPr>
              <a:t>Voorkempen</a:t>
            </a: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 Antwerpse Rand (AWV + …)</a:t>
            </a:r>
          </a:p>
          <a:p>
            <a:r>
              <a:rPr lang="nl-NL" dirty="0">
                <a:latin typeface="Arial" panose="020B0604020202020204" pitchFamily="34" charset="0"/>
                <a:cs typeface="Arial" panose="020B0604020202020204" pitchFamily="34" charset="0"/>
              </a:rPr>
              <a:t>Groen Kruis</a:t>
            </a:r>
          </a:p>
          <a:p>
            <a:pPr>
              <a:buFontTx/>
              <a:buChar char="-"/>
            </a:pPr>
            <a:r>
              <a:rPr lang="nl-NL" dirty="0">
                <a:latin typeface="Arial" panose="020B0604020202020204" pitchFamily="34" charset="0"/>
                <a:cs typeface="Arial" panose="020B0604020202020204" pitchFamily="34" charset="0"/>
              </a:rPr>
              <a:t>Gemeente intermediair of facilitator</a:t>
            </a:r>
          </a:p>
          <a:p>
            <a:pPr>
              <a:buFontTx/>
              <a:buChar char="-"/>
            </a:pPr>
            <a:r>
              <a:rPr lang="nl-NL" b="1" dirty="0">
                <a:latin typeface="Arial" panose="020B0604020202020204" pitchFamily="34" charset="0"/>
                <a:cs typeface="Arial" panose="020B0604020202020204" pitchFamily="34" charset="0"/>
              </a:rPr>
              <a:t>Geheel is meer dan de som der delen!</a:t>
            </a:r>
          </a:p>
          <a:p>
            <a:endParaRPr lang="nl-BE" dirty="0"/>
          </a:p>
        </p:txBody>
      </p:sp>
      <p:sp>
        <p:nvSpPr>
          <p:cNvPr id="4" name="Tijdelijke aanduiding voor voettekst 3">
            <a:extLst>
              <a:ext uri="{FF2B5EF4-FFF2-40B4-BE49-F238E27FC236}">
                <a16:creationId xmlns:a16="http://schemas.microsoft.com/office/drawing/2014/main" id="{1B316D3F-C63F-5EAB-89A7-6F50E567490B}"/>
              </a:ext>
            </a:extLst>
          </p:cNvPr>
          <p:cNvSpPr>
            <a:spLocks noGrp="1"/>
          </p:cNvSpPr>
          <p:nvPr>
            <p:ph type="ftr" sz="quarter" idx="11"/>
          </p:nvPr>
        </p:nvSpPr>
        <p:spPr/>
        <p:txBody>
          <a:bodyPr/>
          <a:lstStyle/>
          <a:p>
            <a:endParaRPr lang="nl-BE" dirty="0"/>
          </a:p>
        </p:txBody>
      </p:sp>
      <p:pic>
        <p:nvPicPr>
          <p:cNvPr id="5" name="Afbeelding 4">
            <a:extLst>
              <a:ext uri="{FF2B5EF4-FFF2-40B4-BE49-F238E27FC236}">
                <a16:creationId xmlns:a16="http://schemas.microsoft.com/office/drawing/2014/main" id="{30477729-EFC1-3D7E-F1D0-1326BB876671}"/>
              </a:ext>
            </a:extLst>
          </p:cNvPr>
          <p:cNvPicPr>
            <a:picLocks noChangeAspect="1"/>
          </p:cNvPicPr>
          <p:nvPr/>
        </p:nvPicPr>
        <p:blipFill>
          <a:blip r:embed="rId2"/>
          <a:stretch>
            <a:fillRect/>
          </a:stretch>
        </p:blipFill>
        <p:spPr>
          <a:xfrm>
            <a:off x="6974946" y="740482"/>
            <a:ext cx="3861522" cy="5377035"/>
          </a:xfrm>
          <a:prstGeom prst="rect">
            <a:avLst/>
          </a:prstGeom>
        </p:spPr>
      </p:pic>
    </p:spTree>
    <p:extLst>
      <p:ext uri="{BB962C8B-B14F-4D97-AF65-F5344CB8AC3E}">
        <p14:creationId xmlns:p14="http://schemas.microsoft.com/office/powerpoint/2010/main" val="2371252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7B70C-7512-DDAC-3F21-E6D58A011DD5}"/>
              </a:ext>
            </a:extLst>
          </p:cNvPr>
          <p:cNvSpPr>
            <a:spLocks noGrp="1"/>
          </p:cNvSpPr>
          <p:nvPr>
            <p:ph type="title"/>
          </p:nvPr>
        </p:nvSpPr>
        <p:spPr>
          <a:xfrm>
            <a:off x="677334" y="609600"/>
            <a:ext cx="8596668" cy="757473"/>
          </a:xfrm>
        </p:spPr>
        <p:txBody>
          <a:bodyPr/>
          <a:lstStyle/>
          <a:p>
            <a:r>
              <a:rPr lang="nl-NL" dirty="0"/>
              <a:t>Verwilderen van tuinen</a:t>
            </a:r>
            <a:endParaRPr lang="nl-BE" dirty="0"/>
          </a:p>
        </p:txBody>
      </p:sp>
      <p:sp>
        <p:nvSpPr>
          <p:cNvPr id="3" name="Tijdelijke aanduiding voor inhoud 2">
            <a:extLst>
              <a:ext uri="{FF2B5EF4-FFF2-40B4-BE49-F238E27FC236}">
                <a16:creationId xmlns:a16="http://schemas.microsoft.com/office/drawing/2014/main" id="{195E9D29-9B85-5573-6EDC-7DA9093D2248}"/>
              </a:ext>
            </a:extLst>
          </p:cNvPr>
          <p:cNvSpPr>
            <a:spLocks noGrp="1"/>
          </p:cNvSpPr>
          <p:nvPr>
            <p:ph idx="1"/>
          </p:nvPr>
        </p:nvSpPr>
        <p:spPr>
          <a:xfrm>
            <a:off x="838200" y="1436205"/>
            <a:ext cx="10515600" cy="4351338"/>
          </a:xfrm>
        </p:spPr>
        <p:txBody>
          <a:bodyPr/>
          <a:lstStyle/>
          <a:p>
            <a:r>
              <a:rPr lang="nl-NL" dirty="0"/>
              <a:t>Enorme oppervlakte</a:t>
            </a:r>
            <a:r>
              <a:rPr lang="nl-BE" dirty="0"/>
              <a:t> (zonevreemd) bos, gras en dreven</a:t>
            </a:r>
          </a:p>
          <a:p>
            <a:r>
              <a:rPr lang="nl-BE" dirty="0"/>
              <a:t>Kleine ingrepen – Grote impact</a:t>
            </a:r>
          </a:p>
          <a:p>
            <a:pPr marL="0" indent="0">
              <a:buNone/>
            </a:pPr>
            <a:endParaRPr lang="nl-NL" dirty="0"/>
          </a:p>
        </p:txBody>
      </p:sp>
      <p:pic>
        <p:nvPicPr>
          <p:cNvPr id="1026" name="Picture 2" descr="De meest voorkomende gazonproblemen, én hun oplossing | DCM">
            <a:extLst>
              <a:ext uri="{FF2B5EF4-FFF2-40B4-BE49-F238E27FC236}">
                <a16:creationId xmlns:a16="http://schemas.microsoft.com/office/drawing/2014/main" id="{C2CF52D2-E449-79F6-95DA-9EB178FCA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89" y="23931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ar de natuur kijken vanuit je luie stoel - RTV Drenthe">
            <a:extLst>
              <a:ext uri="{FF2B5EF4-FFF2-40B4-BE49-F238E27FC236}">
                <a16:creationId xmlns:a16="http://schemas.microsoft.com/office/drawing/2014/main" id="{ED56E383-EC87-0447-C592-72BDD5E06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580" y="2399962"/>
            <a:ext cx="2857500" cy="1736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ie je de bomen niet meer door het bos bij de keuze voor een zwembad? Wij  gidsen je er moeiteloos doorheen, van ontwerp tot realisatie.">
            <a:extLst>
              <a:ext uri="{FF2B5EF4-FFF2-40B4-BE49-F238E27FC236}">
                <a16:creationId xmlns:a16="http://schemas.microsoft.com/office/drawing/2014/main" id="{559E260D-1B07-2E08-A8F5-BDEF7C4DF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589" y="425464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utsingels en vogelbosjes">
            <a:extLst>
              <a:ext uri="{FF2B5EF4-FFF2-40B4-BE49-F238E27FC236}">
                <a16:creationId xmlns:a16="http://schemas.microsoft.com/office/drawing/2014/main" id="{4C9F52A2-5126-4B99-AC43-66430F658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580" y="4254648"/>
            <a:ext cx="2857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tuurlijke vijver aanleggen: dit zijn de 5 beste tips - Gardeners World">
            <a:extLst>
              <a:ext uri="{FF2B5EF4-FFF2-40B4-BE49-F238E27FC236}">
                <a16:creationId xmlns:a16="http://schemas.microsoft.com/office/drawing/2014/main" id="{5EC48811-723B-966B-DF1C-173676925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696" y="425464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oskuilenheuvel | NIEUWS">
            <a:extLst>
              <a:ext uri="{FF2B5EF4-FFF2-40B4-BE49-F238E27FC236}">
                <a16:creationId xmlns:a16="http://schemas.microsoft.com/office/drawing/2014/main" id="{C3B47FC3-F0BE-D4EE-7ED7-7EB8BE15FF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696" y="239996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60D3D-2C99-470C-64E3-D892733193B0}"/>
              </a:ext>
            </a:extLst>
          </p:cNvPr>
          <p:cNvSpPr>
            <a:spLocks noGrp="1"/>
          </p:cNvSpPr>
          <p:nvPr>
            <p:ph type="title"/>
          </p:nvPr>
        </p:nvSpPr>
        <p:spPr>
          <a:xfrm>
            <a:off x="677334" y="609600"/>
            <a:ext cx="8596668" cy="1010970"/>
          </a:xfrm>
        </p:spPr>
        <p:txBody>
          <a:bodyPr>
            <a:normAutofit fontScale="90000"/>
          </a:bodyPr>
          <a:lstStyle/>
          <a:p>
            <a:r>
              <a:rPr lang="nl-NL" dirty="0"/>
              <a:t>DANK U! Vragen staat vrij! …</a:t>
            </a:r>
            <a:br>
              <a:rPr lang="nl-NL" dirty="0"/>
            </a:br>
            <a:br>
              <a:rPr lang="nl-NL" dirty="0"/>
            </a:br>
            <a:r>
              <a:rPr lang="nl-NL" sz="1800" dirty="0">
                <a:solidFill>
                  <a:srgbClr val="7030A0"/>
                </a:solidFill>
                <a:latin typeface="Arial" panose="020B0604020202020204" pitchFamily="34" charset="0"/>
                <a:cs typeface="Arial" panose="020B0604020202020204" pitchFamily="34" charset="0"/>
              </a:rPr>
              <a:t>(Illustraties ® : </a:t>
            </a:r>
            <a:r>
              <a:rPr lang="nl-NL" sz="1800" dirty="0" err="1">
                <a:solidFill>
                  <a:srgbClr val="7030A0"/>
                </a:solidFill>
                <a:latin typeface="Arial" panose="020B0604020202020204" pitchFamily="34" charset="0"/>
                <a:cs typeface="Arial" panose="020B0604020202020204" pitchFamily="34" charset="0"/>
              </a:rPr>
              <a:t>Shutterstock</a:t>
            </a:r>
            <a:r>
              <a:rPr lang="nl-NL" sz="1800" dirty="0">
                <a:solidFill>
                  <a:srgbClr val="7030A0"/>
                </a:solidFill>
                <a:latin typeface="Arial" panose="020B0604020202020204" pitchFamily="34" charset="0"/>
                <a:cs typeface="Arial" panose="020B0604020202020204" pitchFamily="34" charset="0"/>
              </a:rPr>
              <a:t>, Erik Gintelenberg, Natuurpunt, </a:t>
            </a:r>
            <a:r>
              <a:rPr lang="nl-NL" sz="1800" dirty="0" err="1">
                <a:solidFill>
                  <a:srgbClr val="7030A0"/>
                </a:solidFill>
                <a:latin typeface="Arial" panose="020B0604020202020204" pitchFamily="34" charset="0"/>
                <a:cs typeface="Arial" panose="020B0604020202020204" pitchFamily="34" charset="0"/>
              </a:rPr>
              <a:t>GroenRant</a:t>
            </a:r>
            <a:r>
              <a:rPr lang="nl-NL" sz="1800" dirty="0">
                <a:solidFill>
                  <a:srgbClr val="7030A0"/>
                </a:solidFill>
                <a:latin typeface="Arial" panose="020B0604020202020204" pitchFamily="34" charset="0"/>
                <a:cs typeface="Arial" panose="020B0604020202020204" pitchFamily="34" charset="0"/>
              </a:rPr>
              <a:t>, Groen Kruis, VLM, ANB, </a:t>
            </a:r>
            <a:br>
              <a:rPr lang="nl-NL" sz="1800" dirty="0">
                <a:solidFill>
                  <a:srgbClr val="7030A0"/>
                </a:solidFill>
                <a:latin typeface="Arial" panose="020B0604020202020204" pitchFamily="34" charset="0"/>
                <a:cs typeface="Arial" panose="020B0604020202020204" pitchFamily="34" charset="0"/>
              </a:rPr>
            </a:br>
            <a:r>
              <a:rPr lang="nl-NL" sz="1300" dirty="0">
                <a:solidFill>
                  <a:srgbClr val="FF0000"/>
                </a:solidFill>
                <a:latin typeface="Arial" panose="020B0604020202020204" pitchFamily="34" charset="0"/>
                <a:cs typeface="Arial" panose="020B0604020202020204" pitchFamily="34" charset="0"/>
              </a:rPr>
              <a:t>Indien u auteursrechten hebt op bepaalde illustraties, laat ons dit dan </a:t>
            </a:r>
            <a:r>
              <a:rPr lang="nl-NL" sz="1300" dirty="0" err="1">
                <a:solidFill>
                  <a:srgbClr val="FF0000"/>
                </a:solidFill>
                <a:latin typeface="Arial" panose="020B0604020202020204" pitchFamily="34" charset="0"/>
                <a:cs typeface="Arial" panose="020B0604020202020204" pitchFamily="34" charset="0"/>
              </a:rPr>
              <a:t>asap</a:t>
            </a:r>
            <a:r>
              <a:rPr lang="nl-NL" sz="1300" dirty="0">
                <a:solidFill>
                  <a:srgbClr val="FF0000"/>
                </a:solidFill>
                <a:latin typeface="Arial" panose="020B0604020202020204" pitchFamily="34" charset="0"/>
                <a:cs typeface="Arial" panose="020B0604020202020204" pitchFamily="34" charset="0"/>
              </a:rPr>
              <a:t> weten zodat we de foto uit de presentatie kunnen halen of uw naam kunnen vermelden.</a:t>
            </a:r>
            <a:br>
              <a:rPr lang="nl-NL" sz="1300" dirty="0">
                <a:solidFill>
                  <a:srgbClr val="FF0000"/>
                </a:solidFill>
                <a:latin typeface="Arial" panose="020B0604020202020204" pitchFamily="34" charset="0"/>
                <a:cs typeface="Arial" panose="020B0604020202020204" pitchFamily="34" charset="0"/>
              </a:rPr>
            </a:br>
            <a:br>
              <a:rPr lang="nl-NL" sz="1300" dirty="0">
                <a:solidFill>
                  <a:srgbClr val="FF0000"/>
                </a:solidFill>
                <a:latin typeface="Arial" panose="020B0604020202020204" pitchFamily="34" charset="0"/>
                <a:cs typeface="Arial" panose="020B0604020202020204" pitchFamily="34" charset="0"/>
              </a:rPr>
            </a:br>
            <a:r>
              <a:rPr lang="nl-NL" sz="1300" dirty="0" err="1">
                <a:solidFill>
                  <a:srgbClr val="FF0000"/>
                </a:solidFill>
                <a:latin typeface="Arial" panose="020B0604020202020204" pitchFamily="34" charset="0"/>
                <a:cs typeface="Arial" panose="020B0604020202020204" pitchFamily="34" charset="0"/>
              </a:rPr>
              <a:t>If</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you</a:t>
            </a:r>
            <a:r>
              <a:rPr lang="nl-NL" sz="1300" dirty="0">
                <a:solidFill>
                  <a:srgbClr val="FF0000"/>
                </a:solidFill>
                <a:latin typeface="Arial" panose="020B0604020202020204" pitchFamily="34" charset="0"/>
                <a:cs typeface="Arial" panose="020B0604020202020204" pitchFamily="34" charset="0"/>
              </a:rPr>
              <a:t> claim </a:t>
            </a:r>
            <a:r>
              <a:rPr lang="nl-NL" sz="1300" dirty="0" err="1">
                <a:solidFill>
                  <a:srgbClr val="FF0000"/>
                </a:solidFill>
                <a:latin typeface="Arial" panose="020B0604020202020204" pitchFamily="34" charset="0"/>
                <a:cs typeface="Arial" panose="020B0604020202020204" pitchFamily="34" charset="0"/>
              </a:rPr>
              <a:t>rights</a:t>
            </a:r>
            <a:r>
              <a:rPr lang="nl-NL" sz="1300" dirty="0">
                <a:solidFill>
                  <a:srgbClr val="FF0000"/>
                </a:solidFill>
                <a:latin typeface="Arial" panose="020B0604020202020204" pitchFamily="34" charset="0"/>
                <a:cs typeface="Arial" panose="020B0604020202020204" pitchFamily="34" charset="0"/>
              </a:rPr>
              <a:t> on </a:t>
            </a:r>
            <a:r>
              <a:rPr lang="nl-NL" sz="1300" dirty="0" err="1">
                <a:solidFill>
                  <a:srgbClr val="FF0000"/>
                </a:solidFill>
                <a:latin typeface="Arial" panose="020B0604020202020204" pitchFamily="34" charset="0"/>
                <a:cs typeface="Arial" panose="020B0604020202020204" pitchFamily="34" charset="0"/>
              </a:rPr>
              <a:t>the</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photographic</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illustrations</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please</a:t>
            </a:r>
            <a:r>
              <a:rPr lang="nl-NL" sz="1300" dirty="0">
                <a:solidFill>
                  <a:srgbClr val="FF0000"/>
                </a:solidFill>
                <a:latin typeface="Arial" panose="020B0604020202020204" pitchFamily="34" charset="0"/>
                <a:cs typeface="Arial" panose="020B0604020202020204" pitchFamily="34" charset="0"/>
              </a:rPr>
              <a:t> let </a:t>
            </a:r>
            <a:r>
              <a:rPr lang="nl-NL" sz="1300" dirty="0" err="1">
                <a:solidFill>
                  <a:srgbClr val="FF0000"/>
                </a:solidFill>
                <a:latin typeface="Arial" panose="020B0604020202020204" pitchFamily="34" charset="0"/>
                <a:cs typeface="Arial" panose="020B0604020202020204" pitchFamily="34" charset="0"/>
              </a:rPr>
              <a:t>us</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know</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asap</a:t>
            </a:r>
            <a:r>
              <a:rPr lang="nl-NL" sz="1300" dirty="0">
                <a:solidFill>
                  <a:srgbClr val="FF0000"/>
                </a:solidFill>
                <a:latin typeface="Arial" panose="020B0604020202020204" pitchFamily="34" charset="0"/>
                <a:cs typeface="Arial" panose="020B0604020202020204" pitchFamily="34" charset="0"/>
              </a:rPr>
              <a:t>. In </a:t>
            </a:r>
            <a:r>
              <a:rPr lang="nl-NL" sz="1300" dirty="0" err="1">
                <a:solidFill>
                  <a:srgbClr val="FF0000"/>
                </a:solidFill>
                <a:latin typeface="Arial" panose="020B0604020202020204" pitchFamily="34" charset="0"/>
                <a:cs typeface="Arial" panose="020B0604020202020204" pitchFamily="34" charset="0"/>
              </a:rPr>
              <a:t>that</a:t>
            </a:r>
            <a:r>
              <a:rPr lang="nl-NL" sz="1300" dirty="0">
                <a:solidFill>
                  <a:srgbClr val="FF0000"/>
                </a:solidFill>
                <a:latin typeface="Arial" panose="020B0604020202020204" pitchFamily="34" charset="0"/>
                <a:cs typeface="Arial" panose="020B0604020202020204" pitchFamily="34" charset="0"/>
              </a:rPr>
              <a:t> case we </a:t>
            </a:r>
            <a:r>
              <a:rPr lang="nl-NL" sz="1300" dirty="0" err="1">
                <a:solidFill>
                  <a:srgbClr val="FF0000"/>
                </a:solidFill>
                <a:latin typeface="Arial" panose="020B0604020202020204" pitchFamily="34" charset="0"/>
                <a:cs typeface="Arial" panose="020B0604020202020204" pitchFamily="34" charset="0"/>
              </a:rPr>
              <a:t>can</a:t>
            </a:r>
            <a:r>
              <a:rPr lang="nl-NL" sz="1300" dirty="0">
                <a:solidFill>
                  <a:srgbClr val="FF0000"/>
                </a:solidFill>
                <a:latin typeface="Arial" panose="020B0604020202020204" pitchFamily="34" charset="0"/>
                <a:cs typeface="Arial" panose="020B0604020202020204" pitchFamily="34" charset="0"/>
              </a:rPr>
              <a:t> put </a:t>
            </a:r>
            <a:r>
              <a:rPr lang="nl-NL" sz="1300" dirty="0" err="1">
                <a:solidFill>
                  <a:srgbClr val="FF0000"/>
                </a:solidFill>
                <a:latin typeface="Arial" panose="020B0604020202020204" pitchFamily="34" charset="0"/>
                <a:cs typeface="Arial" panose="020B0604020202020204" pitchFamily="34" charset="0"/>
              </a:rPr>
              <a:t>your</a:t>
            </a:r>
            <a:r>
              <a:rPr lang="nl-NL" sz="1300" dirty="0">
                <a:solidFill>
                  <a:srgbClr val="FF0000"/>
                </a:solidFill>
                <a:latin typeface="Arial" panose="020B0604020202020204" pitchFamily="34" charset="0"/>
                <a:cs typeface="Arial" panose="020B0604020202020204" pitchFamily="34" charset="0"/>
              </a:rPr>
              <a:t> ©name on </a:t>
            </a:r>
            <a:r>
              <a:rPr lang="nl-NL" sz="1300" dirty="0" err="1">
                <a:solidFill>
                  <a:srgbClr val="FF0000"/>
                </a:solidFill>
                <a:latin typeface="Arial" panose="020B0604020202020204" pitchFamily="34" charset="0"/>
                <a:cs typeface="Arial" panose="020B0604020202020204" pitchFamily="34" charset="0"/>
              </a:rPr>
              <a:t>it</a:t>
            </a:r>
            <a:r>
              <a:rPr lang="nl-NL" sz="1300" dirty="0">
                <a:solidFill>
                  <a:srgbClr val="FF0000"/>
                </a:solidFill>
                <a:latin typeface="Arial" panose="020B0604020202020204" pitchFamily="34" charset="0"/>
                <a:cs typeface="Arial" panose="020B0604020202020204" pitchFamily="34" charset="0"/>
              </a:rPr>
              <a:t>, or </a:t>
            </a:r>
            <a:r>
              <a:rPr lang="nl-NL" sz="1300" dirty="0" err="1">
                <a:solidFill>
                  <a:srgbClr val="FF0000"/>
                </a:solidFill>
                <a:latin typeface="Arial" panose="020B0604020202020204" pitchFamily="34" charset="0"/>
                <a:cs typeface="Arial" panose="020B0604020202020204" pitchFamily="34" charset="0"/>
              </a:rPr>
              <a:t>remove</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the</a:t>
            </a:r>
            <a:r>
              <a:rPr lang="nl-NL" sz="1300" dirty="0">
                <a:solidFill>
                  <a:srgbClr val="FF0000"/>
                </a:solidFill>
                <a:latin typeface="Arial" panose="020B0604020202020204" pitchFamily="34" charset="0"/>
                <a:cs typeface="Arial" panose="020B0604020202020204" pitchFamily="34" charset="0"/>
              </a:rPr>
              <a:t> picture </a:t>
            </a:r>
            <a:r>
              <a:rPr lang="nl-NL" sz="1300" dirty="0" err="1">
                <a:solidFill>
                  <a:srgbClr val="FF0000"/>
                </a:solidFill>
                <a:latin typeface="Arial" panose="020B0604020202020204" pitchFamily="34" charset="0"/>
                <a:cs typeface="Arial" panose="020B0604020202020204" pitchFamily="34" charset="0"/>
              </a:rPr>
              <a:t>from</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the</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powerpoint</a:t>
            </a:r>
            <a:r>
              <a:rPr lang="nl-NL" sz="1300" dirty="0">
                <a:solidFill>
                  <a:srgbClr val="FF0000"/>
                </a:solidFill>
                <a:latin typeface="Arial" panose="020B0604020202020204" pitchFamily="34" charset="0"/>
                <a:cs typeface="Arial" panose="020B0604020202020204" pitchFamily="34" charset="0"/>
              </a:rPr>
              <a:t>.</a:t>
            </a:r>
            <a:br>
              <a:rPr lang="nl-NL" sz="1300" dirty="0">
                <a:solidFill>
                  <a:srgbClr val="FF0000"/>
                </a:solidFill>
                <a:latin typeface="Arial" panose="020B0604020202020204" pitchFamily="34" charset="0"/>
                <a:cs typeface="Arial" panose="020B0604020202020204" pitchFamily="34" charset="0"/>
              </a:rPr>
            </a:br>
            <a:br>
              <a:rPr lang="nl-NL" sz="1300" dirty="0">
                <a:solidFill>
                  <a:srgbClr val="FF0000"/>
                </a:solidFill>
                <a:latin typeface="Arial" panose="020B0604020202020204" pitchFamily="34" charset="0"/>
                <a:cs typeface="Arial" panose="020B0604020202020204" pitchFamily="34" charset="0"/>
              </a:rPr>
            </a:br>
            <a:r>
              <a:rPr lang="nl-NL" sz="1300" dirty="0">
                <a:solidFill>
                  <a:srgbClr val="FF0000"/>
                </a:solidFill>
                <a:latin typeface="Arial" panose="020B0604020202020204" pitchFamily="34" charset="0"/>
                <a:cs typeface="Arial" panose="020B0604020202020204" pitchFamily="34" charset="0"/>
              </a:rPr>
              <a:t>Dirk Vercammen or </a:t>
            </a:r>
            <a:r>
              <a:rPr lang="nl-NL" sz="1300" dirty="0" err="1">
                <a:solidFill>
                  <a:srgbClr val="FF0000"/>
                </a:solidFill>
                <a:latin typeface="Arial" panose="020B0604020202020204" pitchFamily="34" charset="0"/>
                <a:cs typeface="Arial" panose="020B0604020202020204" pitchFamily="34" charset="0"/>
              </a:rPr>
              <a:t>the</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RLDVoorkempen</a:t>
            </a:r>
            <a:r>
              <a:rPr lang="nl-NL" sz="1300" dirty="0">
                <a:solidFill>
                  <a:srgbClr val="FF0000"/>
                </a:solidFill>
                <a:latin typeface="Arial" panose="020B0604020202020204" pitchFamily="34" charset="0"/>
                <a:cs typeface="Arial" panose="020B0604020202020204" pitchFamily="34" charset="0"/>
              </a:rPr>
              <a:t> claims </a:t>
            </a:r>
            <a:r>
              <a:rPr lang="nl-NL" sz="1300" b="1" dirty="0">
                <a:solidFill>
                  <a:srgbClr val="FF0000"/>
                </a:solidFill>
                <a:latin typeface="Arial" panose="020B0604020202020204" pitchFamily="34" charset="0"/>
                <a:cs typeface="Arial" panose="020B0604020202020204" pitchFamily="34" charset="0"/>
              </a:rPr>
              <a:t>no </a:t>
            </a:r>
            <a:r>
              <a:rPr lang="nl-NL" sz="1300" b="1" dirty="0" err="1">
                <a:solidFill>
                  <a:srgbClr val="FF0000"/>
                </a:solidFill>
                <a:latin typeface="Arial" panose="020B0604020202020204" pitchFamily="34" charset="0"/>
                <a:cs typeface="Arial" panose="020B0604020202020204" pitchFamily="34" charset="0"/>
              </a:rPr>
              <a:t>rights</a:t>
            </a:r>
            <a:r>
              <a:rPr lang="nl-NL" sz="1300" b="1" dirty="0">
                <a:solidFill>
                  <a:srgbClr val="FF0000"/>
                </a:solidFill>
                <a:latin typeface="Arial" panose="020B0604020202020204" pitchFamily="34" charset="0"/>
                <a:cs typeface="Arial" panose="020B0604020202020204" pitchFamily="34" charset="0"/>
              </a:rPr>
              <a:t> </a:t>
            </a:r>
            <a:r>
              <a:rPr lang="nl-NL" sz="1300" dirty="0">
                <a:solidFill>
                  <a:srgbClr val="FF0000"/>
                </a:solidFill>
                <a:latin typeface="Arial" panose="020B0604020202020204" pitchFamily="34" charset="0"/>
                <a:cs typeface="Arial" panose="020B0604020202020204" pitchFamily="34" charset="0"/>
              </a:rPr>
              <a:t>on </a:t>
            </a:r>
            <a:r>
              <a:rPr lang="nl-NL" sz="1300" dirty="0" err="1">
                <a:solidFill>
                  <a:srgbClr val="FF0000"/>
                </a:solidFill>
                <a:latin typeface="Arial" panose="020B0604020202020204" pitchFamily="34" charset="0"/>
                <a:cs typeface="Arial" panose="020B0604020202020204" pitchFamily="34" charset="0"/>
              </a:rPr>
              <a:t>the</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used</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photographs</a:t>
            </a:r>
            <a:r>
              <a:rPr lang="nl-NL" sz="1300" dirty="0">
                <a:solidFill>
                  <a:srgbClr val="FF0000"/>
                </a:solidFill>
                <a:latin typeface="Arial" panose="020B0604020202020204" pitchFamily="34" charset="0"/>
                <a:cs typeface="Arial" panose="020B0604020202020204" pitchFamily="34" charset="0"/>
              </a:rPr>
              <a:t>.</a:t>
            </a:r>
            <a:br>
              <a:rPr lang="nl-NL" sz="1300" dirty="0">
                <a:solidFill>
                  <a:srgbClr val="FF0000"/>
                </a:solidFill>
                <a:latin typeface="Arial" panose="020B0604020202020204" pitchFamily="34" charset="0"/>
                <a:cs typeface="Arial" panose="020B0604020202020204" pitchFamily="34" charset="0"/>
              </a:rPr>
            </a:br>
            <a:r>
              <a:rPr lang="nl-NL" sz="1300" dirty="0" err="1">
                <a:solidFill>
                  <a:srgbClr val="FF0000"/>
                </a:solidFill>
                <a:latin typeface="Arial" panose="020B0604020202020204" pitchFamily="34" charset="0"/>
                <a:cs typeface="Arial" panose="020B0604020202020204" pitchFamily="34" charset="0"/>
              </a:rPr>
              <a:t>This</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powerpointpresentation</a:t>
            </a:r>
            <a:r>
              <a:rPr lang="nl-NL" sz="1300" dirty="0">
                <a:solidFill>
                  <a:srgbClr val="FF0000"/>
                </a:solidFill>
                <a:latin typeface="Arial" panose="020B0604020202020204" pitchFamily="34" charset="0"/>
                <a:cs typeface="Arial" panose="020B0604020202020204" pitchFamily="34" charset="0"/>
              </a:rPr>
              <a:t> is </a:t>
            </a:r>
            <a:r>
              <a:rPr lang="nl-NL" sz="1300" dirty="0" err="1">
                <a:solidFill>
                  <a:srgbClr val="FF0000"/>
                </a:solidFill>
                <a:latin typeface="Arial" panose="020B0604020202020204" pitchFamily="34" charset="0"/>
                <a:cs typeface="Arial" panose="020B0604020202020204" pitchFamily="34" charset="0"/>
              </a:rPr>
              <a:t>not</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used</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for</a:t>
            </a:r>
            <a:r>
              <a:rPr lang="nl-NL" sz="1300" dirty="0">
                <a:solidFill>
                  <a:srgbClr val="FF0000"/>
                </a:solidFill>
                <a:latin typeface="Arial" panose="020B0604020202020204" pitchFamily="34" charset="0"/>
                <a:cs typeface="Arial" panose="020B0604020202020204" pitchFamily="34" charset="0"/>
              </a:rPr>
              <a:t> commercial </a:t>
            </a:r>
            <a:r>
              <a:rPr lang="nl-NL" sz="1300" dirty="0" err="1">
                <a:solidFill>
                  <a:srgbClr val="FF0000"/>
                </a:solidFill>
                <a:latin typeface="Arial" panose="020B0604020202020204" pitchFamily="34" charset="0"/>
                <a:cs typeface="Arial" panose="020B0604020202020204" pitchFamily="34" charset="0"/>
              </a:rPr>
              <a:t>purposes</a:t>
            </a:r>
            <a:r>
              <a:rPr lang="nl-NL" sz="1300" dirty="0">
                <a:solidFill>
                  <a:srgbClr val="FF0000"/>
                </a:solidFill>
                <a:latin typeface="Arial" panose="020B0604020202020204" pitchFamily="34" charset="0"/>
                <a:cs typeface="Arial" panose="020B0604020202020204" pitchFamily="34" charset="0"/>
              </a:rPr>
              <a:t>, but </a:t>
            </a:r>
            <a:r>
              <a:rPr lang="nl-NL" sz="1300" dirty="0" err="1">
                <a:solidFill>
                  <a:srgbClr val="FF0000"/>
                </a:solidFill>
                <a:latin typeface="Arial" panose="020B0604020202020204" pitchFamily="34" charset="0"/>
                <a:cs typeface="Arial" panose="020B0604020202020204" pitchFamily="34" charset="0"/>
              </a:rPr>
              <a:t>only</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for</a:t>
            </a:r>
            <a:r>
              <a:rPr lang="nl-NL" sz="1300" dirty="0">
                <a:solidFill>
                  <a:srgbClr val="FF0000"/>
                </a:solidFill>
                <a:latin typeface="Arial" panose="020B0604020202020204" pitchFamily="34" charset="0"/>
                <a:cs typeface="Arial" panose="020B0604020202020204" pitchFamily="34" charset="0"/>
              </a:rPr>
              <a:t> </a:t>
            </a:r>
            <a:r>
              <a:rPr lang="nl-NL" sz="1300" dirty="0" err="1">
                <a:solidFill>
                  <a:srgbClr val="FF0000"/>
                </a:solidFill>
                <a:latin typeface="Arial" panose="020B0604020202020204" pitchFamily="34" charset="0"/>
                <a:cs typeface="Arial" panose="020B0604020202020204" pitchFamily="34" charset="0"/>
              </a:rPr>
              <a:t>educational</a:t>
            </a:r>
            <a:r>
              <a:rPr lang="nl-NL" sz="1300" dirty="0">
                <a:solidFill>
                  <a:srgbClr val="FF0000"/>
                </a:solidFill>
                <a:latin typeface="Arial" panose="020B0604020202020204" pitchFamily="34" charset="0"/>
                <a:cs typeface="Arial" panose="020B0604020202020204" pitchFamily="34" charset="0"/>
              </a:rPr>
              <a:t> information </a:t>
            </a:r>
            <a:r>
              <a:rPr lang="nl-NL" sz="1300" dirty="0" err="1">
                <a:solidFill>
                  <a:srgbClr val="FF0000"/>
                </a:solidFill>
                <a:latin typeface="Arial" panose="020B0604020202020204" pitchFamily="34" charset="0"/>
                <a:cs typeface="Arial" panose="020B0604020202020204" pitchFamily="34" charset="0"/>
              </a:rPr>
              <a:t>about</a:t>
            </a:r>
            <a:r>
              <a:rPr lang="nl-NL" sz="1300" dirty="0">
                <a:solidFill>
                  <a:srgbClr val="FF0000"/>
                </a:solidFill>
                <a:latin typeface="Arial" panose="020B0604020202020204" pitchFamily="34" charset="0"/>
                <a:cs typeface="Arial" panose="020B0604020202020204" pitchFamily="34" charset="0"/>
              </a:rPr>
              <a:t> nature in a </a:t>
            </a:r>
            <a:r>
              <a:rPr lang="nl-NL" sz="1300" dirty="0" err="1">
                <a:solidFill>
                  <a:srgbClr val="FF0000"/>
                </a:solidFill>
                <a:latin typeface="Arial" panose="020B0604020202020204" pitchFamily="34" charset="0"/>
                <a:cs typeface="Arial" panose="020B0604020202020204" pitchFamily="34" charset="0"/>
              </a:rPr>
              <a:t>region</a:t>
            </a:r>
            <a:r>
              <a:rPr lang="nl-NL" sz="1300" dirty="0">
                <a:solidFill>
                  <a:srgbClr val="FF0000"/>
                </a:solidFill>
                <a:latin typeface="Arial" panose="020B0604020202020204" pitchFamily="34" charset="0"/>
                <a:cs typeface="Arial" panose="020B0604020202020204" pitchFamily="34" charset="0"/>
              </a:rPr>
              <a:t> “De </a:t>
            </a:r>
            <a:r>
              <a:rPr lang="nl-NL" sz="1300" dirty="0" err="1">
                <a:solidFill>
                  <a:srgbClr val="FF0000"/>
                </a:solidFill>
                <a:latin typeface="Arial" panose="020B0604020202020204" pitchFamily="34" charset="0"/>
                <a:cs typeface="Arial" panose="020B0604020202020204" pitchFamily="34" charset="0"/>
              </a:rPr>
              <a:t>Voorkempen</a:t>
            </a:r>
            <a:r>
              <a:rPr lang="nl-NL" sz="1300" dirty="0">
                <a:solidFill>
                  <a:srgbClr val="FF0000"/>
                </a:solidFill>
                <a:latin typeface="Arial" panose="020B0604020202020204" pitchFamily="34" charset="0"/>
                <a:cs typeface="Arial" panose="020B0604020202020204" pitchFamily="34" charset="0"/>
              </a:rPr>
              <a:t>”</a:t>
            </a:r>
            <a:endParaRPr lang="nl-BE" sz="1300" dirty="0">
              <a:solidFill>
                <a:srgbClr val="FF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4A6977F-6F3C-30FD-BB0D-99B52E2A39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6434" y="3820562"/>
            <a:ext cx="5236172" cy="268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8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C7D01-874F-8744-D540-7257D34E11BA}"/>
              </a:ext>
            </a:extLst>
          </p:cNvPr>
          <p:cNvSpPr>
            <a:spLocks noGrp="1"/>
          </p:cNvSpPr>
          <p:nvPr>
            <p:ph type="title"/>
          </p:nvPr>
        </p:nvSpPr>
        <p:spPr/>
        <p:txBody>
          <a:bodyPr/>
          <a:lstStyle/>
          <a:p>
            <a:r>
              <a:rPr lang="nl-NL" dirty="0"/>
              <a:t>Schoten en De </a:t>
            </a:r>
            <a:r>
              <a:rPr lang="nl-NL" dirty="0" err="1"/>
              <a:t>Voorkempen</a:t>
            </a:r>
            <a:r>
              <a:rPr lang="nl-NL" dirty="0"/>
              <a:t>…….. natuurrijk!</a:t>
            </a:r>
            <a:endParaRPr lang="nl-BE" dirty="0"/>
          </a:p>
        </p:txBody>
      </p:sp>
      <p:pic>
        <p:nvPicPr>
          <p:cNvPr id="1026" name="Picture 2" descr="IJsvogels in Nederland – leefgebied en bedreigingen | Natuurmonumenten">
            <a:extLst>
              <a:ext uri="{FF2B5EF4-FFF2-40B4-BE49-F238E27FC236}">
                <a16:creationId xmlns:a16="http://schemas.microsoft.com/office/drawing/2014/main" id="{63D02F6B-4FF8-8755-9D0D-D938A8E9AA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rkuil | Natuurpunt">
            <a:extLst>
              <a:ext uri="{FF2B5EF4-FFF2-40B4-BE49-F238E27FC236}">
                <a16:creationId xmlns:a16="http://schemas.microsoft.com/office/drawing/2014/main" id="{8647CD30-D26B-B19D-69F1-D1375334B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696" y="16859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spendief - Pernis apivorus - Waarneming.nl">
            <a:extLst>
              <a:ext uri="{FF2B5EF4-FFF2-40B4-BE49-F238E27FC236}">
                <a16:creationId xmlns:a16="http://schemas.microsoft.com/office/drawing/2014/main" id="{5EC74761-056B-70A6-1ADF-B43C0754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07" y="16859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uinvogels I Alle informatie over de bonte vliegenvanger">
            <a:extLst>
              <a:ext uri="{FF2B5EF4-FFF2-40B4-BE49-F238E27FC236}">
                <a16:creationId xmlns:a16="http://schemas.microsoft.com/office/drawing/2014/main" id="{5B78FB2A-240E-1C23-5D45-E1164BE91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6718" y="1685925"/>
            <a:ext cx="17430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e - Capreolus capreolus - Waarnemingen.be">
            <a:extLst>
              <a:ext uri="{FF2B5EF4-FFF2-40B4-BE49-F238E27FC236}">
                <a16:creationId xmlns:a16="http://schemas.microsoft.com/office/drawing/2014/main" id="{991CD4FD-6535-0ACF-A2FE-1A15DFCA8B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712487"/>
            <a:ext cx="26193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tter | De Zoogdiervereniging">
            <a:extLst>
              <a:ext uri="{FF2B5EF4-FFF2-40B4-BE49-F238E27FC236}">
                <a16:creationId xmlns:a16="http://schemas.microsoft.com/office/drawing/2014/main" id="{EA7CD47D-16A5-308D-3A94-81D6534B53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8696" y="3712487"/>
            <a:ext cx="26193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ever | Natuurmonumenten">
            <a:extLst>
              <a:ext uri="{FF2B5EF4-FFF2-40B4-BE49-F238E27FC236}">
                <a16:creationId xmlns:a16="http://schemas.microsoft.com/office/drawing/2014/main" id="{8A7007A8-4328-355D-AE66-23AE3C4AB6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8337" y="3712488"/>
            <a:ext cx="2528746"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ature Today | Boommarter terug in Zuid-Limburg">
            <a:extLst>
              <a:ext uri="{FF2B5EF4-FFF2-40B4-BE49-F238E27FC236}">
                <a16:creationId xmlns:a16="http://schemas.microsoft.com/office/drawing/2014/main" id="{48BDA892-91DA-FC6E-7DC0-CC90DA37DF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6718" y="3683912"/>
            <a:ext cx="17430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759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6707F-F976-9DFD-E755-7591E9D851E4}"/>
              </a:ext>
            </a:extLst>
          </p:cNvPr>
          <p:cNvSpPr>
            <a:spLocks noGrp="1"/>
          </p:cNvSpPr>
          <p:nvPr>
            <p:ph type="title"/>
          </p:nvPr>
        </p:nvSpPr>
        <p:spPr>
          <a:xfrm>
            <a:off x="838200" y="140329"/>
            <a:ext cx="10515600" cy="783125"/>
          </a:xfrm>
        </p:spPr>
        <p:txBody>
          <a:bodyPr>
            <a:normAutofit/>
          </a:bodyPr>
          <a:lstStyle/>
          <a:p>
            <a:r>
              <a:rPr lang="nl-NL" dirty="0"/>
              <a:t>                          DE NIEUWE RAND ©</a:t>
            </a:r>
            <a:endParaRPr lang="nl-BE" dirty="0"/>
          </a:p>
        </p:txBody>
      </p:sp>
      <p:pic>
        <p:nvPicPr>
          <p:cNvPr id="5" name="Tijdelijke aanduiding voor inhoud 4">
            <a:extLst>
              <a:ext uri="{FF2B5EF4-FFF2-40B4-BE49-F238E27FC236}">
                <a16:creationId xmlns:a16="http://schemas.microsoft.com/office/drawing/2014/main" id="{A4E4BE08-AC6E-7DF4-DF08-4E54C389B4E2}"/>
              </a:ext>
            </a:extLst>
          </p:cNvPr>
          <p:cNvPicPr>
            <a:picLocks noGrp="1" noChangeAspect="1"/>
          </p:cNvPicPr>
          <p:nvPr>
            <p:ph idx="1"/>
          </p:nvPr>
        </p:nvPicPr>
        <p:blipFill>
          <a:blip r:embed="rId3"/>
          <a:stretch>
            <a:fillRect/>
          </a:stretch>
        </p:blipFill>
        <p:spPr>
          <a:xfrm>
            <a:off x="2027977" y="742384"/>
            <a:ext cx="7948942" cy="5975287"/>
          </a:xfrm>
        </p:spPr>
      </p:pic>
    </p:spTree>
    <p:extLst>
      <p:ext uri="{BB962C8B-B14F-4D97-AF65-F5344CB8AC3E}">
        <p14:creationId xmlns:p14="http://schemas.microsoft.com/office/powerpoint/2010/main" val="260861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E8222-481B-BA03-B119-B8434CD5DD27}"/>
              </a:ext>
            </a:extLst>
          </p:cNvPr>
          <p:cNvSpPr>
            <a:spLocks noGrp="1"/>
          </p:cNvSpPr>
          <p:nvPr>
            <p:ph type="title"/>
          </p:nvPr>
        </p:nvSpPr>
        <p:spPr/>
        <p:txBody>
          <a:bodyPr/>
          <a:lstStyle/>
          <a:p>
            <a:r>
              <a:rPr lang="nl-NL" dirty="0"/>
              <a:t>             Groene rand – groene vingers</a:t>
            </a:r>
            <a:endParaRPr lang="nl-BE" dirty="0"/>
          </a:p>
        </p:txBody>
      </p:sp>
      <p:pic>
        <p:nvPicPr>
          <p:cNvPr id="7" name="Tijdelijke aanduiding voor inhoud 6">
            <a:extLst>
              <a:ext uri="{FF2B5EF4-FFF2-40B4-BE49-F238E27FC236}">
                <a16:creationId xmlns:a16="http://schemas.microsoft.com/office/drawing/2014/main" id="{C6D4C035-FB93-9BC0-A97A-7A044BF01B7E}"/>
              </a:ext>
            </a:extLst>
          </p:cNvPr>
          <p:cNvPicPr>
            <a:picLocks noGrp="1" noChangeAspect="1"/>
          </p:cNvPicPr>
          <p:nvPr>
            <p:ph idx="1"/>
          </p:nvPr>
        </p:nvPicPr>
        <p:blipFill>
          <a:blip r:embed="rId3"/>
          <a:stretch>
            <a:fillRect/>
          </a:stretch>
        </p:blipFill>
        <p:spPr>
          <a:xfrm>
            <a:off x="1403287" y="1257710"/>
            <a:ext cx="8414046" cy="5235165"/>
          </a:xfrm>
        </p:spPr>
      </p:pic>
    </p:spTree>
    <p:extLst>
      <p:ext uri="{BB962C8B-B14F-4D97-AF65-F5344CB8AC3E}">
        <p14:creationId xmlns:p14="http://schemas.microsoft.com/office/powerpoint/2010/main" val="327221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39087-954D-0E0B-66C9-0B51B848C7C3}"/>
              </a:ext>
            </a:extLst>
          </p:cNvPr>
          <p:cNvSpPr>
            <a:spLocks noGrp="1"/>
          </p:cNvSpPr>
          <p:nvPr>
            <p:ph type="title"/>
          </p:nvPr>
        </p:nvSpPr>
        <p:spPr/>
        <p:txBody>
          <a:bodyPr/>
          <a:lstStyle/>
          <a:p>
            <a:r>
              <a:rPr lang="nl-NL" dirty="0"/>
              <a:t>Schoten relatief groen gebleven…</a:t>
            </a:r>
            <a:endParaRPr lang="nl-BE" dirty="0"/>
          </a:p>
        </p:txBody>
      </p:sp>
      <p:sp>
        <p:nvSpPr>
          <p:cNvPr id="3" name="Tijdelijke aanduiding voor inhoud 2">
            <a:extLst>
              <a:ext uri="{FF2B5EF4-FFF2-40B4-BE49-F238E27FC236}">
                <a16:creationId xmlns:a16="http://schemas.microsoft.com/office/drawing/2014/main" id="{38752A2C-E576-5BD4-13C4-0187C50DEE6F}"/>
              </a:ext>
            </a:extLst>
          </p:cNvPr>
          <p:cNvSpPr>
            <a:spLocks noGrp="1"/>
          </p:cNvSpPr>
          <p:nvPr>
            <p:ph idx="1"/>
          </p:nvPr>
        </p:nvSpPr>
        <p:spPr>
          <a:xfrm>
            <a:off x="838200" y="1690688"/>
            <a:ext cx="10515600" cy="4351338"/>
          </a:xfrm>
        </p:spPr>
        <p:txBody>
          <a:bodyPr/>
          <a:lstStyle/>
          <a:p>
            <a:r>
              <a:rPr lang="nl-NL" dirty="0"/>
              <a:t>Kasteelparken </a:t>
            </a:r>
          </a:p>
          <a:p>
            <a:r>
              <a:rPr lang="nl-NL" dirty="0" err="1"/>
              <a:t>WoonPARKgebieden</a:t>
            </a:r>
            <a:endParaRPr lang="nl-NL" dirty="0"/>
          </a:p>
          <a:p>
            <a:r>
              <a:rPr lang="nl-NL" dirty="0"/>
              <a:t>Concentratie industrie langs de kanalen</a:t>
            </a:r>
          </a:p>
          <a:p>
            <a:r>
              <a:rPr lang="nl-NL" dirty="0"/>
              <a:t>Acties Red de </a:t>
            </a:r>
            <a:r>
              <a:rPr lang="nl-NL" dirty="0" err="1"/>
              <a:t>Voorkempen</a:t>
            </a:r>
            <a:r>
              <a:rPr lang="nl-NL" dirty="0"/>
              <a:t> (Peerdsbos en Duwvaartkanaal)</a:t>
            </a:r>
          </a:p>
          <a:p>
            <a:r>
              <a:rPr lang="nl-NL" dirty="0"/>
              <a:t>Gemeentelijk </a:t>
            </a:r>
            <a:r>
              <a:rPr lang="nl-NL" dirty="0" err="1"/>
              <a:t>NatuurOntwikkelingsPlan</a:t>
            </a:r>
            <a:r>
              <a:rPr lang="nl-NL" dirty="0"/>
              <a:t> (GNOP) – 1993</a:t>
            </a:r>
          </a:p>
          <a:p>
            <a:r>
              <a:rPr lang="nl-NL" dirty="0"/>
              <a:t>Ruimtelijk Structuurplan Vlaanderen 2011</a:t>
            </a:r>
          </a:p>
          <a:p>
            <a:r>
              <a:rPr lang="nl-NL" dirty="0"/>
              <a:t>Overheidsaankopen of compensaties (List, </a:t>
            </a:r>
            <a:r>
              <a:rPr lang="nl-NL" dirty="0" err="1"/>
              <a:t>Vordenstein</a:t>
            </a:r>
            <a:r>
              <a:rPr lang="nl-NL" dirty="0"/>
              <a:t>, Bonte </a:t>
            </a:r>
            <a:r>
              <a:rPr lang="nl-NL" dirty="0" err="1"/>
              <a:t>Hannek</a:t>
            </a:r>
            <a:r>
              <a:rPr lang="nl-NL" dirty="0"/>
              <a:t>, ‘t Asbroek,…)</a:t>
            </a:r>
          </a:p>
          <a:p>
            <a:pPr marL="0" indent="0">
              <a:buNone/>
            </a:pPr>
            <a:endParaRPr lang="nl-NL" dirty="0"/>
          </a:p>
          <a:p>
            <a:endParaRPr lang="nl-BE" dirty="0"/>
          </a:p>
        </p:txBody>
      </p:sp>
      <p:pic>
        <p:nvPicPr>
          <p:cNvPr id="1026" name="Picture 2" descr="Park Vordenstein vijfde keer op rij beloond met Green Flag Award | Schoten  | hln.be">
            <a:extLst>
              <a:ext uri="{FF2B5EF4-FFF2-40B4-BE49-F238E27FC236}">
                <a16:creationId xmlns:a16="http://schemas.microsoft.com/office/drawing/2014/main" id="{22B11EA4-5600-5D34-47DE-2FA2E9CDF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681" y="4658875"/>
            <a:ext cx="3086100" cy="2075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jftig jaar geleden streed actiecomité Red de Voorkempen tegen  Duwvaartkanaal | Het Nieuwsblad Mobile">
            <a:extLst>
              <a:ext uri="{FF2B5EF4-FFF2-40B4-BE49-F238E27FC236}">
                <a16:creationId xmlns:a16="http://schemas.microsoft.com/office/drawing/2014/main" id="{E2700E65-4570-1AF0-D8BC-48DBD5538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680" y="1372467"/>
            <a:ext cx="30861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1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6B89B-4DA7-288F-89E3-43FA2C310A12}"/>
              </a:ext>
            </a:extLst>
          </p:cNvPr>
          <p:cNvSpPr>
            <a:spLocks noGrp="1"/>
          </p:cNvSpPr>
          <p:nvPr>
            <p:ph type="title"/>
          </p:nvPr>
        </p:nvSpPr>
        <p:spPr/>
        <p:txBody>
          <a:bodyPr/>
          <a:lstStyle/>
          <a:p>
            <a:r>
              <a:rPr lang="nl-NL" dirty="0"/>
              <a:t>Biodiversiteitsbeleid &amp;</a:t>
            </a:r>
            <a:br>
              <a:rPr lang="nl-NL" dirty="0"/>
            </a:br>
            <a:r>
              <a:rPr lang="nl-NL" dirty="0"/>
              <a:t>                               Klimaatadaptatie</a:t>
            </a:r>
            <a:endParaRPr lang="nl-BE" dirty="0"/>
          </a:p>
        </p:txBody>
      </p:sp>
      <p:sp>
        <p:nvSpPr>
          <p:cNvPr id="3" name="Tijdelijke aanduiding voor inhoud 2">
            <a:extLst>
              <a:ext uri="{FF2B5EF4-FFF2-40B4-BE49-F238E27FC236}">
                <a16:creationId xmlns:a16="http://schemas.microsoft.com/office/drawing/2014/main" id="{12A33677-928E-6609-C1D1-8A1916FFD5B3}"/>
              </a:ext>
            </a:extLst>
          </p:cNvPr>
          <p:cNvSpPr>
            <a:spLocks noGrp="1"/>
          </p:cNvSpPr>
          <p:nvPr>
            <p:ph idx="1"/>
          </p:nvPr>
        </p:nvSpPr>
        <p:spPr>
          <a:xfrm>
            <a:off x="725632" y="1714590"/>
            <a:ext cx="9380773" cy="3733619"/>
          </a:xfrm>
        </p:spPr>
        <p:txBody>
          <a:bodyPr>
            <a:normAutofit/>
          </a:bodyPr>
          <a:lstStyle/>
          <a:p>
            <a:r>
              <a:rPr lang="nl-NL" dirty="0"/>
              <a:t>Schade door droogte en overstromingen beperken</a:t>
            </a:r>
          </a:p>
          <a:p>
            <a:r>
              <a:rPr lang="nl-NL" dirty="0"/>
              <a:t>Klimaatcrisis tegengaan</a:t>
            </a:r>
          </a:p>
          <a:p>
            <a:r>
              <a:rPr lang="nl-NL" dirty="0"/>
              <a:t>Samenhangend natuurnetwerk creëren</a:t>
            </a:r>
          </a:p>
          <a:p>
            <a:r>
              <a:rPr lang="nl-NL" dirty="0" err="1"/>
              <a:t>transformatief</a:t>
            </a:r>
            <a:r>
              <a:rPr lang="nl-NL" dirty="0"/>
              <a:t> biodiversiteitsbeleid</a:t>
            </a:r>
          </a:p>
          <a:p>
            <a:r>
              <a:rPr lang="nl-NL" dirty="0"/>
              <a:t>Natuur </a:t>
            </a:r>
            <a:r>
              <a:rPr lang="nl-NL" dirty="0" err="1"/>
              <a:t>instandhouden</a:t>
            </a:r>
            <a:r>
              <a:rPr lang="nl-NL" dirty="0"/>
              <a:t> en verbeteren (Natuurdecreet/</a:t>
            </a:r>
            <a:r>
              <a:rPr lang="nl-NL" dirty="0" err="1"/>
              <a:t>Eur</a:t>
            </a:r>
            <a:r>
              <a:rPr lang="nl-NL" dirty="0"/>
              <a:t> </a:t>
            </a:r>
            <a:r>
              <a:rPr lang="nl-NL" dirty="0" err="1"/>
              <a:t>nat.herstelwet</a:t>
            </a:r>
            <a:r>
              <a:rPr lang="nl-NL" dirty="0"/>
              <a:t>)</a:t>
            </a:r>
          </a:p>
          <a:p>
            <a:pPr>
              <a:buFontTx/>
              <a:buChar char="-"/>
            </a:pPr>
            <a:r>
              <a:rPr lang="nl-NL" dirty="0"/>
              <a:t>(Daling 69% gewervelde diersoorten wereldwijd)</a:t>
            </a:r>
          </a:p>
          <a:p>
            <a:pPr>
              <a:buFontTx/>
              <a:buChar char="-"/>
            </a:pPr>
            <a:r>
              <a:rPr lang="nl-NL" dirty="0"/>
              <a:t>Niet alleen voor plantjes &amp; diertjes (gezondheidsimpact/economie) BELEVING!</a:t>
            </a:r>
          </a:p>
          <a:p>
            <a:pPr>
              <a:buFontTx/>
              <a:buChar char="-"/>
            </a:pPr>
            <a:endParaRPr lang="nl-NL" dirty="0"/>
          </a:p>
          <a:p>
            <a:pPr>
              <a:buFontTx/>
              <a:buChar char="-"/>
            </a:pPr>
            <a:endParaRPr lang="nl-BE" dirty="0"/>
          </a:p>
        </p:txBody>
      </p:sp>
      <p:sp>
        <p:nvSpPr>
          <p:cNvPr id="4" name="Tijdelijke aanduiding voor voettekst 3">
            <a:extLst>
              <a:ext uri="{FF2B5EF4-FFF2-40B4-BE49-F238E27FC236}">
                <a16:creationId xmlns:a16="http://schemas.microsoft.com/office/drawing/2014/main" id="{8E3FD9E4-6058-F947-795D-6468D83A45DE}"/>
              </a:ext>
            </a:extLst>
          </p:cNvPr>
          <p:cNvSpPr>
            <a:spLocks noGrp="1"/>
          </p:cNvSpPr>
          <p:nvPr>
            <p:ph type="ftr" sz="quarter" idx="11"/>
          </p:nvPr>
        </p:nvSpPr>
        <p:spPr/>
        <p:txBody>
          <a:bodyPr/>
          <a:lstStyle/>
          <a:p>
            <a:endParaRPr lang="nl-BE" dirty="0"/>
          </a:p>
        </p:txBody>
      </p:sp>
      <p:sp>
        <p:nvSpPr>
          <p:cNvPr id="5" name="AutoShape 2" descr="Common Kingfisher (Alcedo atthis) european kingfisher bird close up photo with natural background">
            <a:extLst>
              <a:ext uri="{FF2B5EF4-FFF2-40B4-BE49-F238E27FC236}">
                <a16:creationId xmlns:a16="http://schemas.microsoft.com/office/drawing/2014/main" id="{B2E9D99C-C067-5CA4-9D13-1094E5C8CC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8" name="Picture 4" descr="IJsvogel | Natuurpunt">
            <a:extLst>
              <a:ext uri="{FF2B5EF4-FFF2-40B4-BE49-F238E27FC236}">
                <a16:creationId xmlns:a16="http://schemas.microsoft.com/office/drawing/2014/main" id="{7A3D8C86-D039-134C-9559-FC0E232B0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22" y="717013"/>
            <a:ext cx="2816522" cy="1877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de eekhoorn - Onze Natuur">
            <a:extLst>
              <a:ext uri="{FF2B5EF4-FFF2-40B4-BE49-F238E27FC236}">
                <a16:creationId xmlns:a16="http://schemas.microsoft.com/office/drawing/2014/main" id="{0FAB1CF8-7AB4-5134-54C8-2F920887E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022" y="2642558"/>
            <a:ext cx="2816522" cy="1877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era! De eerste ree is gezien in het Máximapark in Leidsche Rijn. Nu de  wolf nog... | Utrecht | AD.nl">
            <a:extLst>
              <a:ext uri="{FF2B5EF4-FFF2-40B4-BE49-F238E27FC236}">
                <a16:creationId xmlns:a16="http://schemas.microsoft.com/office/drawing/2014/main" id="{E7379489-474F-AE2E-0C85-448B2DCF6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022" y="4615966"/>
            <a:ext cx="2816522" cy="179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9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6C247-DF50-DD1F-1C45-AB257D9D183A}"/>
              </a:ext>
            </a:extLst>
          </p:cNvPr>
          <p:cNvSpPr>
            <a:spLocks noGrp="1"/>
          </p:cNvSpPr>
          <p:nvPr>
            <p:ph type="title"/>
          </p:nvPr>
        </p:nvSpPr>
        <p:spPr/>
        <p:txBody>
          <a:bodyPr/>
          <a:lstStyle/>
          <a:p>
            <a:r>
              <a:rPr lang="nl-NL" dirty="0"/>
              <a:t>Biodiversiteit </a:t>
            </a:r>
            <a:endParaRPr lang="nl-BE" dirty="0"/>
          </a:p>
        </p:txBody>
      </p:sp>
      <p:pic>
        <p:nvPicPr>
          <p:cNvPr id="9" name="Tijdelijke aanduiding voor inhoud 8">
            <a:extLst>
              <a:ext uri="{FF2B5EF4-FFF2-40B4-BE49-F238E27FC236}">
                <a16:creationId xmlns:a16="http://schemas.microsoft.com/office/drawing/2014/main" id="{41C56012-2FCC-9505-D45C-18AE2D19D552}"/>
              </a:ext>
            </a:extLst>
          </p:cNvPr>
          <p:cNvPicPr>
            <a:picLocks noGrp="1" noChangeAspect="1"/>
          </p:cNvPicPr>
          <p:nvPr>
            <p:ph idx="1"/>
          </p:nvPr>
        </p:nvPicPr>
        <p:blipFill>
          <a:blip r:embed="rId2"/>
          <a:stretch>
            <a:fillRect/>
          </a:stretch>
        </p:blipFill>
        <p:spPr>
          <a:xfrm>
            <a:off x="1616349" y="1483734"/>
            <a:ext cx="7886700" cy="2181225"/>
          </a:xfrm>
        </p:spPr>
      </p:pic>
      <p:sp>
        <p:nvSpPr>
          <p:cNvPr id="4" name="Tijdelijke aanduiding voor voettekst 3">
            <a:extLst>
              <a:ext uri="{FF2B5EF4-FFF2-40B4-BE49-F238E27FC236}">
                <a16:creationId xmlns:a16="http://schemas.microsoft.com/office/drawing/2014/main" id="{A0D8A1A3-76F4-AC68-36E4-420D8235E785}"/>
              </a:ext>
            </a:extLst>
          </p:cNvPr>
          <p:cNvSpPr>
            <a:spLocks noGrp="1"/>
          </p:cNvSpPr>
          <p:nvPr>
            <p:ph type="ftr" sz="quarter" idx="11"/>
          </p:nvPr>
        </p:nvSpPr>
        <p:spPr/>
        <p:txBody>
          <a:bodyPr/>
          <a:lstStyle/>
          <a:p>
            <a:endParaRPr lang="nl-BE" dirty="0"/>
          </a:p>
        </p:txBody>
      </p:sp>
      <p:pic>
        <p:nvPicPr>
          <p:cNvPr id="8" name="Afbeelding 7">
            <a:extLst>
              <a:ext uri="{FF2B5EF4-FFF2-40B4-BE49-F238E27FC236}">
                <a16:creationId xmlns:a16="http://schemas.microsoft.com/office/drawing/2014/main" id="{90C050E2-C8C3-0885-5F45-93AE8E27E6BA}"/>
              </a:ext>
            </a:extLst>
          </p:cNvPr>
          <p:cNvPicPr>
            <a:picLocks noChangeAspect="1"/>
          </p:cNvPicPr>
          <p:nvPr/>
        </p:nvPicPr>
        <p:blipFill>
          <a:blip r:embed="rId3"/>
          <a:stretch>
            <a:fillRect/>
          </a:stretch>
        </p:blipFill>
        <p:spPr>
          <a:xfrm>
            <a:off x="1713393" y="3813676"/>
            <a:ext cx="4225493" cy="2335728"/>
          </a:xfrm>
          <a:prstGeom prst="rect">
            <a:avLst/>
          </a:prstGeom>
        </p:spPr>
      </p:pic>
      <p:pic>
        <p:nvPicPr>
          <p:cNvPr id="10" name="Afbeelding 9">
            <a:extLst>
              <a:ext uri="{FF2B5EF4-FFF2-40B4-BE49-F238E27FC236}">
                <a16:creationId xmlns:a16="http://schemas.microsoft.com/office/drawing/2014/main" id="{A5C37CB9-AE4C-A092-47BB-0ED0A41FBB8E}"/>
              </a:ext>
            </a:extLst>
          </p:cNvPr>
          <p:cNvPicPr>
            <a:picLocks noChangeAspect="1"/>
          </p:cNvPicPr>
          <p:nvPr/>
        </p:nvPicPr>
        <p:blipFill>
          <a:blip r:embed="rId4"/>
          <a:stretch>
            <a:fillRect/>
          </a:stretch>
        </p:blipFill>
        <p:spPr>
          <a:xfrm>
            <a:off x="6065588" y="3820513"/>
            <a:ext cx="3437461" cy="2328891"/>
          </a:xfrm>
          <a:prstGeom prst="rect">
            <a:avLst/>
          </a:prstGeom>
        </p:spPr>
      </p:pic>
    </p:spTree>
    <p:extLst>
      <p:ext uri="{BB962C8B-B14F-4D97-AF65-F5344CB8AC3E}">
        <p14:creationId xmlns:p14="http://schemas.microsoft.com/office/powerpoint/2010/main" val="300738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B184-281D-D3DC-888B-852B4AAAAF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E41519-5216-5A23-DB7F-660A3CE548D5}"/>
              </a:ext>
            </a:extLst>
          </p:cNvPr>
          <p:cNvSpPr>
            <a:spLocks noGrp="1"/>
          </p:cNvSpPr>
          <p:nvPr>
            <p:ph type="title"/>
          </p:nvPr>
        </p:nvSpPr>
        <p:spPr/>
        <p:txBody>
          <a:bodyPr/>
          <a:lstStyle/>
          <a:p>
            <a:r>
              <a:rPr lang="nl-NL" dirty="0"/>
              <a:t>Biodiversiteitsbeleid &amp;</a:t>
            </a:r>
            <a:br>
              <a:rPr lang="nl-NL" dirty="0"/>
            </a:br>
            <a:r>
              <a:rPr lang="nl-NL" dirty="0"/>
              <a:t>                               Klimaatadaptatie</a:t>
            </a:r>
            <a:endParaRPr lang="nl-BE" dirty="0"/>
          </a:p>
        </p:txBody>
      </p:sp>
      <p:sp>
        <p:nvSpPr>
          <p:cNvPr id="3" name="Tijdelijke aanduiding voor inhoud 2">
            <a:extLst>
              <a:ext uri="{FF2B5EF4-FFF2-40B4-BE49-F238E27FC236}">
                <a16:creationId xmlns:a16="http://schemas.microsoft.com/office/drawing/2014/main" id="{E526F5D4-E484-2AEC-3386-EE46BC696763}"/>
              </a:ext>
            </a:extLst>
          </p:cNvPr>
          <p:cNvSpPr>
            <a:spLocks noGrp="1"/>
          </p:cNvSpPr>
          <p:nvPr>
            <p:ph idx="1"/>
          </p:nvPr>
        </p:nvSpPr>
        <p:spPr>
          <a:xfrm>
            <a:off x="725632" y="1714590"/>
            <a:ext cx="9380773" cy="3733619"/>
          </a:xfrm>
        </p:spPr>
        <p:txBody>
          <a:bodyPr>
            <a:normAutofit/>
          </a:bodyPr>
          <a:lstStyle/>
          <a:p>
            <a:r>
              <a:rPr lang="nl-NL" dirty="0"/>
              <a:t>Schade door droogte en overstromingen beperken</a:t>
            </a:r>
          </a:p>
          <a:p>
            <a:r>
              <a:rPr lang="nl-NL" dirty="0"/>
              <a:t>Klimaatcrisis tegengaan</a:t>
            </a:r>
          </a:p>
          <a:p>
            <a:r>
              <a:rPr lang="nl-NL" dirty="0"/>
              <a:t>Samenhangend natuurnetwerk creëren</a:t>
            </a:r>
          </a:p>
          <a:p>
            <a:r>
              <a:rPr lang="nl-NL" dirty="0" err="1"/>
              <a:t>transformatief</a:t>
            </a:r>
            <a:r>
              <a:rPr lang="nl-NL" dirty="0"/>
              <a:t> biodiversiteitsbeleid</a:t>
            </a:r>
          </a:p>
          <a:p>
            <a:r>
              <a:rPr lang="nl-NL" b="1" dirty="0"/>
              <a:t>Natuur </a:t>
            </a:r>
            <a:r>
              <a:rPr lang="nl-NL" b="1" dirty="0" err="1"/>
              <a:t>instandhouden</a:t>
            </a:r>
            <a:r>
              <a:rPr lang="nl-NL" b="1" dirty="0"/>
              <a:t> en verbeteren (Natuurdecreet/</a:t>
            </a:r>
            <a:r>
              <a:rPr lang="nl-NL" b="1" dirty="0" err="1"/>
              <a:t>Eur</a:t>
            </a:r>
            <a:r>
              <a:rPr lang="nl-NL" b="1" dirty="0"/>
              <a:t> </a:t>
            </a:r>
            <a:r>
              <a:rPr lang="nl-NL" b="1" dirty="0" err="1"/>
              <a:t>nat.herstelwet</a:t>
            </a:r>
            <a:r>
              <a:rPr lang="nl-NL" b="1" dirty="0"/>
              <a:t>)</a:t>
            </a:r>
          </a:p>
          <a:p>
            <a:pPr>
              <a:buFontTx/>
              <a:buChar char="-"/>
            </a:pPr>
            <a:r>
              <a:rPr lang="nl-NL" b="1" dirty="0"/>
              <a:t>(Daling 69% gewervelde diersoorten wereldwijd)</a:t>
            </a:r>
          </a:p>
          <a:p>
            <a:pPr>
              <a:buFontTx/>
              <a:buChar char="-"/>
            </a:pPr>
            <a:r>
              <a:rPr lang="nl-NL" b="1" dirty="0"/>
              <a:t>Niet alleen voor plantjes &amp; diertjes (gezondheidsimpact/economie) </a:t>
            </a:r>
          </a:p>
          <a:p>
            <a:pPr>
              <a:buFontTx/>
              <a:buChar char="-"/>
            </a:pPr>
            <a:r>
              <a:rPr lang="nl-NL" b="1" dirty="0"/>
              <a:t>BELEVING!</a:t>
            </a:r>
          </a:p>
          <a:p>
            <a:pPr>
              <a:buFontTx/>
              <a:buChar char="-"/>
            </a:pPr>
            <a:endParaRPr lang="nl-NL" dirty="0"/>
          </a:p>
          <a:p>
            <a:pPr>
              <a:buFontTx/>
              <a:buChar char="-"/>
            </a:pPr>
            <a:endParaRPr lang="nl-BE" dirty="0"/>
          </a:p>
        </p:txBody>
      </p:sp>
      <p:sp>
        <p:nvSpPr>
          <p:cNvPr id="4" name="Tijdelijke aanduiding voor voettekst 3">
            <a:extLst>
              <a:ext uri="{FF2B5EF4-FFF2-40B4-BE49-F238E27FC236}">
                <a16:creationId xmlns:a16="http://schemas.microsoft.com/office/drawing/2014/main" id="{4590A7B6-9F08-341D-B277-1BCBCD338F77}"/>
              </a:ext>
            </a:extLst>
          </p:cNvPr>
          <p:cNvSpPr>
            <a:spLocks noGrp="1"/>
          </p:cNvSpPr>
          <p:nvPr>
            <p:ph type="ftr" sz="quarter" idx="11"/>
          </p:nvPr>
        </p:nvSpPr>
        <p:spPr/>
        <p:txBody>
          <a:bodyPr/>
          <a:lstStyle/>
          <a:p>
            <a:endParaRPr lang="nl-BE" dirty="0"/>
          </a:p>
        </p:txBody>
      </p:sp>
      <p:sp>
        <p:nvSpPr>
          <p:cNvPr id="5" name="AutoShape 2" descr="Common Kingfisher (Alcedo atthis) european kingfisher bird close up photo with natural background">
            <a:extLst>
              <a:ext uri="{FF2B5EF4-FFF2-40B4-BE49-F238E27FC236}">
                <a16:creationId xmlns:a16="http://schemas.microsoft.com/office/drawing/2014/main" id="{2724AEE9-3FF3-B97E-0243-471CB1126E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8" name="Picture 4" descr="IJsvogel | Natuurpunt">
            <a:extLst>
              <a:ext uri="{FF2B5EF4-FFF2-40B4-BE49-F238E27FC236}">
                <a16:creationId xmlns:a16="http://schemas.microsoft.com/office/drawing/2014/main" id="{A2EE0545-6952-B648-6998-8B02501F2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022" y="717013"/>
            <a:ext cx="2816522" cy="1877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de eekhoorn - Onze Natuur">
            <a:extLst>
              <a:ext uri="{FF2B5EF4-FFF2-40B4-BE49-F238E27FC236}">
                <a16:creationId xmlns:a16="http://schemas.microsoft.com/office/drawing/2014/main" id="{B86B7DBE-B314-8EEA-AAE1-9467C00C0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022" y="2642558"/>
            <a:ext cx="2816522" cy="1877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era! De eerste ree is gezien in het Máximapark in Leidsche Rijn. Nu de  wolf nog... | Utrecht | AD.nl">
            <a:extLst>
              <a:ext uri="{FF2B5EF4-FFF2-40B4-BE49-F238E27FC236}">
                <a16:creationId xmlns:a16="http://schemas.microsoft.com/office/drawing/2014/main" id="{87F44F81-E8A1-B60B-B411-CF00A0D5C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9022" y="4615966"/>
            <a:ext cx="2816522" cy="179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2995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142</TotalTime>
  <Words>664</Words>
  <Application>Microsoft Office PowerPoint</Application>
  <PresentationFormat>Breedbeeld</PresentationFormat>
  <Paragraphs>85</Paragraphs>
  <Slides>23</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Aptos</vt:lpstr>
      <vt:lpstr>Arial</vt:lpstr>
      <vt:lpstr>Trebuchet MS</vt:lpstr>
      <vt:lpstr>Wingdings 3</vt:lpstr>
      <vt:lpstr>Facet</vt:lpstr>
      <vt:lpstr>PowerPoint-presentatie</vt:lpstr>
      <vt:lpstr>Biodiversiteit noodzaak!</vt:lpstr>
      <vt:lpstr>Schoten en De Voorkempen…….. natuurrijk!</vt:lpstr>
      <vt:lpstr>                          DE NIEUWE RAND ©</vt:lpstr>
      <vt:lpstr>             Groene rand – groene vingers</vt:lpstr>
      <vt:lpstr>Schoten relatief groen gebleven…</vt:lpstr>
      <vt:lpstr>Biodiversiteitsbeleid &amp;                                Klimaatadaptatie</vt:lpstr>
      <vt:lpstr>Biodiversiteit </vt:lpstr>
      <vt:lpstr>Biodiversiteitsbeleid &amp;                                Klimaatadaptatie</vt:lpstr>
      <vt:lpstr>Ecosysteemdiensten…</vt:lpstr>
      <vt:lpstr>Economie en biodiversiteit hand in hand</vt:lpstr>
      <vt:lpstr>LOKAAL DE HANDEN UIT DE MOUWEN!</vt:lpstr>
      <vt:lpstr>Case: Vleermuizen</vt:lpstr>
      <vt:lpstr>     Waterveiligheid en natuur hand-in-hand                      (Klimaatpark De Zwaan)</vt:lpstr>
      <vt:lpstr>Klein Schijn(vallei) – onbekend/onbemind</vt:lpstr>
      <vt:lpstr>PowerPoint-presentatie</vt:lpstr>
      <vt:lpstr>Laarsebeek - opwaarderen</vt:lpstr>
      <vt:lpstr>PowerPoint-presentatie</vt:lpstr>
      <vt:lpstr>Groen Wijtschot!  Stappen zetten naar een inclusieve zorgboerderij</vt:lpstr>
      <vt:lpstr>Soortenbescherming</vt:lpstr>
      <vt:lpstr>SAMENWERKING TROEF</vt:lpstr>
      <vt:lpstr>Verwilderen van tuinen</vt:lpstr>
      <vt:lpstr>DANK U! Vragen staat vrij! …  (Illustraties ® : Shutterstock, Erik Gintelenberg, Natuurpunt, GroenRant, Groen Kruis, VLM, ANB,  Indien u auteursrechten hebt op bepaalde illustraties, laat ons dit dan asap weten zodat we de foto uit de presentatie kunnen halen of uw naam kunnen vermelden.  If you claim rights on the photographic illustrations, please let us know asap. In that case we can put your ©name on it, or remove the picture from the powerpoint.  Dirk Vercammen or the RLDVoorkempen claims no rights on the used photographs. This powerpointpresentation is not used for commercial purposes, but only for educational information about nature in a region “De Voorkempen”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Dirk Vercammen</dc:creator>
  <cp:lastModifiedBy>Filip Thomaere</cp:lastModifiedBy>
  <cp:revision>2</cp:revision>
  <cp:lastPrinted>2025-06-13T15:12:48Z</cp:lastPrinted>
  <dcterms:created xsi:type="dcterms:W3CDTF">2025-06-04T09:15:16Z</dcterms:created>
  <dcterms:modified xsi:type="dcterms:W3CDTF">2025-07-07T07:45:46Z</dcterms:modified>
</cp:coreProperties>
</file>